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6" r:id="rId1"/>
  </p:sldMasterIdLst>
  <p:notesMasterIdLst>
    <p:notesMasterId r:id="rId29"/>
  </p:notesMasterIdLst>
  <p:sldIdLst>
    <p:sldId id="1923" r:id="rId2"/>
    <p:sldId id="2145707288" r:id="rId3"/>
    <p:sldId id="2145707304" r:id="rId4"/>
    <p:sldId id="2145707314" r:id="rId5"/>
    <p:sldId id="2145707267" r:id="rId6"/>
    <p:sldId id="2145707322" r:id="rId7"/>
    <p:sldId id="2145707291" r:id="rId8"/>
    <p:sldId id="2145707295" r:id="rId9"/>
    <p:sldId id="2145707319" r:id="rId10"/>
    <p:sldId id="2145707325" r:id="rId11"/>
    <p:sldId id="2145707326" r:id="rId12"/>
    <p:sldId id="2145707323" r:id="rId13"/>
    <p:sldId id="2145707294" r:id="rId14"/>
    <p:sldId id="2145707300" r:id="rId15"/>
    <p:sldId id="2145707301" r:id="rId16"/>
    <p:sldId id="2145707302" r:id="rId17"/>
    <p:sldId id="2145707320" r:id="rId18"/>
    <p:sldId id="2145707311" r:id="rId19"/>
    <p:sldId id="2145707308" r:id="rId20"/>
    <p:sldId id="2145707313" r:id="rId21"/>
    <p:sldId id="2145707324" r:id="rId22"/>
    <p:sldId id="2145707316" r:id="rId23"/>
    <p:sldId id="2145707315" r:id="rId24"/>
    <p:sldId id="2145707309" r:id="rId25"/>
    <p:sldId id="2145707289" r:id="rId26"/>
    <p:sldId id="2145707318" r:id="rId27"/>
    <p:sldId id="2145707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F25A49-3F05-48CB-8AC8-0EB2686EA5BA}" v="161" dt="2025-03-13T17:59:26.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11FE37-EB16-41EA-B7D6-A7ADDF91E9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F0AA8946-21FC-4FA8-87D9-23B9D1872C90}">
      <dgm:prSet phldrT="[Text]" custT="1"/>
      <dgm:spPr/>
      <dgm:t>
        <a:bodyPr/>
        <a:lstStyle/>
        <a:p>
          <a:r>
            <a:rPr lang="en-GB" sz="1400">
              <a:solidFill>
                <a:schemeClr val="bg1"/>
              </a:solidFill>
            </a:rPr>
            <a:t>Patient engagement or experience teams</a:t>
          </a:r>
        </a:p>
      </dgm:t>
    </dgm:pt>
    <dgm:pt modelId="{41D818AF-9A75-4C22-806B-0622AEC28398}" type="parTrans" cxnId="{3107E897-5192-4165-8FDB-439421E022E9}">
      <dgm:prSet/>
      <dgm:spPr/>
      <dgm:t>
        <a:bodyPr/>
        <a:lstStyle/>
        <a:p>
          <a:endParaRPr lang="en-GB" sz="2000">
            <a:solidFill>
              <a:schemeClr val="bg1"/>
            </a:solidFill>
          </a:endParaRPr>
        </a:p>
      </dgm:t>
    </dgm:pt>
    <dgm:pt modelId="{4A18BC35-6A1E-4427-BD0F-DFE4E1B665E2}" type="sibTrans" cxnId="{3107E897-5192-4165-8FDB-439421E022E9}">
      <dgm:prSet/>
      <dgm:spPr/>
      <dgm:t>
        <a:bodyPr/>
        <a:lstStyle/>
        <a:p>
          <a:endParaRPr lang="en-GB" sz="2000">
            <a:solidFill>
              <a:schemeClr val="bg1"/>
            </a:solidFill>
          </a:endParaRPr>
        </a:p>
      </dgm:t>
    </dgm:pt>
    <dgm:pt modelId="{1DB52B7C-C0C5-4264-AEDF-FB927294DC82}">
      <dgm:prSet phldrT="[Text]" custT="1"/>
      <dgm:spPr/>
      <dgm:t>
        <a:bodyPr/>
        <a:lstStyle/>
        <a:p>
          <a:r>
            <a:rPr lang="en-GB" sz="1400">
              <a:solidFill>
                <a:schemeClr val="bg1"/>
              </a:solidFill>
            </a:rPr>
            <a:t>Macmillan Information Centre</a:t>
          </a:r>
        </a:p>
      </dgm:t>
    </dgm:pt>
    <dgm:pt modelId="{5A8D182E-3C31-4203-908D-F8CBD7A4F9C4}" type="sibTrans" cxnId="{AFFB6E3D-528D-4E4E-9291-C96FA1036933}">
      <dgm:prSet/>
      <dgm:spPr/>
      <dgm:t>
        <a:bodyPr/>
        <a:lstStyle/>
        <a:p>
          <a:endParaRPr lang="en-GB" sz="2000">
            <a:solidFill>
              <a:schemeClr val="bg1"/>
            </a:solidFill>
          </a:endParaRPr>
        </a:p>
      </dgm:t>
    </dgm:pt>
    <dgm:pt modelId="{5C322008-E402-4AE9-AC0E-ED9D553A8003}" type="parTrans" cxnId="{AFFB6E3D-528D-4E4E-9291-C96FA1036933}">
      <dgm:prSet/>
      <dgm:spPr/>
      <dgm:t>
        <a:bodyPr/>
        <a:lstStyle/>
        <a:p>
          <a:endParaRPr lang="en-GB" sz="2000">
            <a:solidFill>
              <a:schemeClr val="bg1"/>
            </a:solidFill>
          </a:endParaRPr>
        </a:p>
      </dgm:t>
    </dgm:pt>
    <dgm:pt modelId="{ED9EF4A4-3B0F-456D-9A35-610F29762B7F}">
      <dgm:prSet phldrT="[Text]" custT="1"/>
      <dgm:spPr/>
      <dgm:t>
        <a:bodyPr/>
        <a:lstStyle/>
        <a:p>
          <a:r>
            <a:rPr lang="en-GB" sz="1400">
              <a:solidFill>
                <a:schemeClr val="bg1"/>
              </a:solidFill>
            </a:rPr>
            <a:t>Communications teams</a:t>
          </a:r>
        </a:p>
      </dgm:t>
    </dgm:pt>
    <dgm:pt modelId="{53B3DFFF-9EBC-47C5-8ECA-D4A7BB289708}" type="sibTrans" cxnId="{912AC6DB-AEA9-4BD0-AF41-5B2185222319}">
      <dgm:prSet/>
      <dgm:spPr/>
      <dgm:t>
        <a:bodyPr/>
        <a:lstStyle/>
        <a:p>
          <a:endParaRPr lang="en-GB" sz="2000">
            <a:solidFill>
              <a:schemeClr val="bg1"/>
            </a:solidFill>
          </a:endParaRPr>
        </a:p>
      </dgm:t>
    </dgm:pt>
    <dgm:pt modelId="{97844AC6-68B1-4513-9D7F-3204C215DE20}" type="parTrans" cxnId="{912AC6DB-AEA9-4BD0-AF41-5B2185222319}">
      <dgm:prSet/>
      <dgm:spPr/>
      <dgm:t>
        <a:bodyPr/>
        <a:lstStyle/>
        <a:p>
          <a:endParaRPr lang="en-GB" sz="2000">
            <a:solidFill>
              <a:schemeClr val="bg1"/>
            </a:solidFill>
          </a:endParaRPr>
        </a:p>
      </dgm:t>
    </dgm:pt>
    <dgm:pt modelId="{01D84BFC-866C-46C3-9A3C-D3230C12E1E1}">
      <dgm:prSet phldrT="[Text]" custT="1"/>
      <dgm:spPr/>
      <dgm:t>
        <a:bodyPr/>
        <a:lstStyle/>
        <a:p>
          <a:pPr>
            <a:buFont typeface="Courier New" panose="02070309020205020404" pitchFamily="49" charset="0"/>
            <a:buChar char="o"/>
          </a:pPr>
          <a:r>
            <a:rPr lang="en-GB" sz="1400">
              <a:solidFill>
                <a:schemeClr val="bg1"/>
              </a:solidFill>
              <a:latin typeface="Arial"/>
              <a:ea typeface="MS Mincho"/>
              <a:cs typeface="Arial"/>
            </a:rPr>
            <a:t>Departments that interact with eligible patients during this period (e.g., radiology, haematology, surgical, diagnostic)</a:t>
          </a:r>
          <a:endParaRPr lang="en-GB" sz="1400">
            <a:solidFill>
              <a:schemeClr val="bg1"/>
            </a:solidFill>
          </a:endParaRPr>
        </a:p>
      </dgm:t>
    </dgm:pt>
    <dgm:pt modelId="{4DB17CE6-ECDE-43D5-8110-D6BF20F5E512}" type="sibTrans" cxnId="{A86D21D8-563F-4D7F-85FD-C924B417ACCF}">
      <dgm:prSet/>
      <dgm:spPr/>
      <dgm:t>
        <a:bodyPr/>
        <a:lstStyle/>
        <a:p>
          <a:endParaRPr lang="en-GB" sz="2000">
            <a:solidFill>
              <a:schemeClr val="bg1"/>
            </a:solidFill>
          </a:endParaRPr>
        </a:p>
      </dgm:t>
    </dgm:pt>
    <dgm:pt modelId="{B3FEA2E9-3C9C-40DE-B7F7-05B5728B7A48}" type="parTrans" cxnId="{A86D21D8-563F-4D7F-85FD-C924B417ACCF}">
      <dgm:prSet/>
      <dgm:spPr/>
      <dgm:t>
        <a:bodyPr/>
        <a:lstStyle/>
        <a:p>
          <a:endParaRPr lang="en-GB" sz="2000">
            <a:solidFill>
              <a:schemeClr val="bg1"/>
            </a:solidFill>
          </a:endParaRPr>
        </a:p>
      </dgm:t>
    </dgm:pt>
    <dgm:pt modelId="{4EDA551A-AECD-44CB-A06E-F101E15C6175}">
      <dgm:prSet phldrT="[Text]" custT="1"/>
      <dgm:spPr/>
      <dgm:t>
        <a:bodyPr/>
        <a:lstStyle/>
        <a:p>
          <a:pPr>
            <a:buFont typeface="Courier New" panose="02070309020205020404" pitchFamily="49" charset="0"/>
            <a:buChar char="o"/>
          </a:pPr>
          <a:r>
            <a:rPr lang="en-GB" sz="1400">
              <a:solidFill>
                <a:schemeClr val="bg1"/>
              </a:solidFill>
              <a:latin typeface="Arial"/>
              <a:ea typeface="MS Mincho"/>
              <a:cs typeface="Arial"/>
            </a:rPr>
            <a:t>Local cancer support groups and charities </a:t>
          </a:r>
          <a:endParaRPr lang="en-GB" sz="1400">
            <a:solidFill>
              <a:schemeClr val="bg1"/>
            </a:solidFill>
          </a:endParaRPr>
        </a:p>
      </dgm:t>
    </dgm:pt>
    <dgm:pt modelId="{F3803F20-199E-47C3-9F5D-770601984724}" type="sibTrans" cxnId="{96BECD9B-2411-4C7C-A5A8-AF24D2A3AC89}">
      <dgm:prSet/>
      <dgm:spPr/>
      <dgm:t>
        <a:bodyPr/>
        <a:lstStyle/>
        <a:p>
          <a:endParaRPr lang="en-GB" sz="2000">
            <a:solidFill>
              <a:schemeClr val="bg1"/>
            </a:solidFill>
          </a:endParaRPr>
        </a:p>
      </dgm:t>
    </dgm:pt>
    <dgm:pt modelId="{189D757B-F8E4-4E89-88D5-A41C8BA994A5}" type="parTrans" cxnId="{96BECD9B-2411-4C7C-A5A8-AF24D2A3AC89}">
      <dgm:prSet/>
      <dgm:spPr/>
      <dgm:t>
        <a:bodyPr/>
        <a:lstStyle/>
        <a:p>
          <a:endParaRPr lang="en-GB" sz="2000">
            <a:solidFill>
              <a:schemeClr val="bg1"/>
            </a:solidFill>
          </a:endParaRPr>
        </a:p>
      </dgm:t>
    </dgm:pt>
    <dgm:pt modelId="{8D548B9D-F964-4CD4-9F2D-8BE4FA878A16}" type="pres">
      <dgm:prSet presAssocID="{5B11FE37-EB16-41EA-B7D6-A7ADDF91E966}" presName="diagram" presStyleCnt="0">
        <dgm:presLayoutVars>
          <dgm:dir/>
          <dgm:resizeHandles val="exact"/>
        </dgm:presLayoutVars>
      </dgm:prSet>
      <dgm:spPr/>
    </dgm:pt>
    <dgm:pt modelId="{C4F80EF8-AFF3-4B8C-8B99-8F0B6F4A00E6}" type="pres">
      <dgm:prSet presAssocID="{F0AA8946-21FC-4FA8-87D9-23B9D1872C90}" presName="node" presStyleLbl="node1" presStyleIdx="0" presStyleCnt="5">
        <dgm:presLayoutVars>
          <dgm:bulletEnabled val="1"/>
        </dgm:presLayoutVars>
      </dgm:prSet>
      <dgm:spPr/>
    </dgm:pt>
    <dgm:pt modelId="{F235920F-043F-4FB9-9EF0-BAA69DEF3E15}" type="pres">
      <dgm:prSet presAssocID="{4A18BC35-6A1E-4427-BD0F-DFE4E1B665E2}" presName="sibTrans" presStyleCnt="0"/>
      <dgm:spPr/>
    </dgm:pt>
    <dgm:pt modelId="{A1EAD0F1-C3A4-4D8D-BEA4-E575ECDD1CDC}" type="pres">
      <dgm:prSet presAssocID="{1DB52B7C-C0C5-4264-AEDF-FB927294DC82}" presName="node" presStyleLbl="node1" presStyleIdx="1" presStyleCnt="5">
        <dgm:presLayoutVars>
          <dgm:bulletEnabled val="1"/>
        </dgm:presLayoutVars>
      </dgm:prSet>
      <dgm:spPr/>
    </dgm:pt>
    <dgm:pt modelId="{E0B8ED97-D8FA-4B4E-AAD5-13695D72B6FD}" type="pres">
      <dgm:prSet presAssocID="{5A8D182E-3C31-4203-908D-F8CBD7A4F9C4}" presName="sibTrans" presStyleCnt="0"/>
      <dgm:spPr/>
    </dgm:pt>
    <dgm:pt modelId="{BE41FFAA-BC56-48F2-AF87-348D3EC2902A}" type="pres">
      <dgm:prSet presAssocID="{ED9EF4A4-3B0F-456D-9A35-610F29762B7F}" presName="node" presStyleLbl="node1" presStyleIdx="2" presStyleCnt="5">
        <dgm:presLayoutVars>
          <dgm:bulletEnabled val="1"/>
        </dgm:presLayoutVars>
      </dgm:prSet>
      <dgm:spPr/>
    </dgm:pt>
    <dgm:pt modelId="{0470D4C8-685F-4772-90B3-7A2335F36094}" type="pres">
      <dgm:prSet presAssocID="{53B3DFFF-9EBC-47C5-8ECA-D4A7BB289708}" presName="sibTrans" presStyleCnt="0"/>
      <dgm:spPr/>
    </dgm:pt>
    <dgm:pt modelId="{2A2B5B96-1E5D-4263-9A1A-DA1C742052E1}" type="pres">
      <dgm:prSet presAssocID="{01D84BFC-866C-46C3-9A3C-D3230C12E1E1}" presName="node" presStyleLbl="node1" presStyleIdx="3" presStyleCnt="5">
        <dgm:presLayoutVars>
          <dgm:bulletEnabled val="1"/>
        </dgm:presLayoutVars>
      </dgm:prSet>
      <dgm:spPr/>
    </dgm:pt>
    <dgm:pt modelId="{4C1E7CD8-E81B-43CA-8DF4-43EC866F02DE}" type="pres">
      <dgm:prSet presAssocID="{4DB17CE6-ECDE-43D5-8110-D6BF20F5E512}" presName="sibTrans" presStyleCnt="0"/>
      <dgm:spPr/>
    </dgm:pt>
    <dgm:pt modelId="{1B2A8983-AA24-4FB8-BD54-59942E14BD6A}" type="pres">
      <dgm:prSet presAssocID="{4EDA551A-AECD-44CB-A06E-F101E15C6175}" presName="node" presStyleLbl="node1" presStyleIdx="4" presStyleCnt="5">
        <dgm:presLayoutVars>
          <dgm:bulletEnabled val="1"/>
        </dgm:presLayoutVars>
      </dgm:prSet>
      <dgm:spPr/>
    </dgm:pt>
  </dgm:ptLst>
  <dgm:cxnLst>
    <dgm:cxn modelId="{AFFB6E3D-528D-4E4E-9291-C96FA1036933}" srcId="{5B11FE37-EB16-41EA-B7D6-A7ADDF91E966}" destId="{1DB52B7C-C0C5-4264-AEDF-FB927294DC82}" srcOrd="1" destOrd="0" parTransId="{5C322008-E402-4AE9-AC0E-ED9D553A8003}" sibTransId="{5A8D182E-3C31-4203-908D-F8CBD7A4F9C4}"/>
    <dgm:cxn modelId="{D5843886-B3DF-4049-8428-A12537620861}" type="presOf" srcId="{4EDA551A-AECD-44CB-A06E-F101E15C6175}" destId="{1B2A8983-AA24-4FB8-BD54-59942E14BD6A}" srcOrd="0" destOrd="0" presId="urn:microsoft.com/office/officeart/2005/8/layout/default"/>
    <dgm:cxn modelId="{32F84C97-02A2-4BEC-A01C-6C3C85247E44}" type="presOf" srcId="{01D84BFC-866C-46C3-9A3C-D3230C12E1E1}" destId="{2A2B5B96-1E5D-4263-9A1A-DA1C742052E1}" srcOrd="0" destOrd="0" presId="urn:microsoft.com/office/officeart/2005/8/layout/default"/>
    <dgm:cxn modelId="{3107E897-5192-4165-8FDB-439421E022E9}" srcId="{5B11FE37-EB16-41EA-B7D6-A7ADDF91E966}" destId="{F0AA8946-21FC-4FA8-87D9-23B9D1872C90}" srcOrd="0" destOrd="0" parTransId="{41D818AF-9A75-4C22-806B-0622AEC28398}" sibTransId="{4A18BC35-6A1E-4427-BD0F-DFE4E1B665E2}"/>
    <dgm:cxn modelId="{96BECD9B-2411-4C7C-A5A8-AF24D2A3AC89}" srcId="{5B11FE37-EB16-41EA-B7D6-A7ADDF91E966}" destId="{4EDA551A-AECD-44CB-A06E-F101E15C6175}" srcOrd="4" destOrd="0" parTransId="{189D757B-F8E4-4E89-88D5-A41C8BA994A5}" sibTransId="{F3803F20-199E-47C3-9F5D-770601984724}"/>
    <dgm:cxn modelId="{6046C59D-5F9D-4865-907A-A31710260345}" type="presOf" srcId="{F0AA8946-21FC-4FA8-87D9-23B9D1872C90}" destId="{C4F80EF8-AFF3-4B8C-8B99-8F0B6F4A00E6}" srcOrd="0" destOrd="0" presId="urn:microsoft.com/office/officeart/2005/8/layout/default"/>
    <dgm:cxn modelId="{E50528C5-CBDC-4CA2-AF34-4DF0A829387E}" type="presOf" srcId="{1DB52B7C-C0C5-4264-AEDF-FB927294DC82}" destId="{A1EAD0F1-C3A4-4D8D-BEA4-E575ECDD1CDC}" srcOrd="0" destOrd="0" presId="urn:microsoft.com/office/officeart/2005/8/layout/default"/>
    <dgm:cxn modelId="{A86D21D8-563F-4D7F-85FD-C924B417ACCF}" srcId="{5B11FE37-EB16-41EA-B7D6-A7ADDF91E966}" destId="{01D84BFC-866C-46C3-9A3C-D3230C12E1E1}" srcOrd="3" destOrd="0" parTransId="{B3FEA2E9-3C9C-40DE-B7F7-05B5728B7A48}" sibTransId="{4DB17CE6-ECDE-43D5-8110-D6BF20F5E512}"/>
    <dgm:cxn modelId="{912AC6DB-AEA9-4BD0-AF41-5B2185222319}" srcId="{5B11FE37-EB16-41EA-B7D6-A7ADDF91E966}" destId="{ED9EF4A4-3B0F-456D-9A35-610F29762B7F}" srcOrd="2" destOrd="0" parTransId="{97844AC6-68B1-4513-9D7F-3204C215DE20}" sibTransId="{53B3DFFF-9EBC-47C5-8ECA-D4A7BB289708}"/>
    <dgm:cxn modelId="{BA2470EC-5D00-47D2-9540-302937866985}" type="presOf" srcId="{5B11FE37-EB16-41EA-B7D6-A7ADDF91E966}" destId="{8D548B9D-F964-4CD4-9F2D-8BE4FA878A16}" srcOrd="0" destOrd="0" presId="urn:microsoft.com/office/officeart/2005/8/layout/default"/>
    <dgm:cxn modelId="{04849EF9-5B55-4F43-A81E-36471D681A4C}" type="presOf" srcId="{ED9EF4A4-3B0F-456D-9A35-610F29762B7F}" destId="{BE41FFAA-BC56-48F2-AF87-348D3EC2902A}" srcOrd="0" destOrd="0" presId="urn:microsoft.com/office/officeart/2005/8/layout/default"/>
    <dgm:cxn modelId="{067EE42A-64DF-42AE-869B-4F3FF659EBC7}" type="presParOf" srcId="{8D548B9D-F964-4CD4-9F2D-8BE4FA878A16}" destId="{C4F80EF8-AFF3-4B8C-8B99-8F0B6F4A00E6}" srcOrd="0" destOrd="0" presId="urn:microsoft.com/office/officeart/2005/8/layout/default"/>
    <dgm:cxn modelId="{31C549D7-9C27-47C0-8723-35597534414C}" type="presParOf" srcId="{8D548B9D-F964-4CD4-9F2D-8BE4FA878A16}" destId="{F235920F-043F-4FB9-9EF0-BAA69DEF3E15}" srcOrd="1" destOrd="0" presId="urn:microsoft.com/office/officeart/2005/8/layout/default"/>
    <dgm:cxn modelId="{73F8D046-F146-4617-B728-F0450890B742}" type="presParOf" srcId="{8D548B9D-F964-4CD4-9F2D-8BE4FA878A16}" destId="{A1EAD0F1-C3A4-4D8D-BEA4-E575ECDD1CDC}" srcOrd="2" destOrd="0" presId="urn:microsoft.com/office/officeart/2005/8/layout/default"/>
    <dgm:cxn modelId="{3177646C-3292-4002-9913-74F7DFD5B4D6}" type="presParOf" srcId="{8D548B9D-F964-4CD4-9F2D-8BE4FA878A16}" destId="{E0B8ED97-D8FA-4B4E-AAD5-13695D72B6FD}" srcOrd="3" destOrd="0" presId="urn:microsoft.com/office/officeart/2005/8/layout/default"/>
    <dgm:cxn modelId="{E64DFAFF-CE0A-4330-B2D0-50D4571F8BBE}" type="presParOf" srcId="{8D548B9D-F964-4CD4-9F2D-8BE4FA878A16}" destId="{BE41FFAA-BC56-48F2-AF87-348D3EC2902A}" srcOrd="4" destOrd="0" presId="urn:microsoft.com/office/officeart/2005/8/layout/default"/>
    <dgm:cxn modelId="{021FCD97-8EA8-46FE-9D85-75EE860AAD65}" type="presParOf" srcId="{8D548B9D-F964-4CD4-9F2D-8BE4FA878A16}" destId="{0470D4C8-685F-4772-90B3-7A2335F36094}" srcOrd="5" destOrd="0" presId="urn:microsoft.com/office/officeart/2005/8/layout/default"/>
    <dgm:cxn modelId="{FC3102FB-FD90-4EA6-BB40-4485498A291A}" type="presParOf" srcId="{8D548B9D-F964-4CD4-9F2D-8BE4FA878A16}" destId="{2A2B5B96-1E5D-4263-9A1A-DA1C742052E1}" srcOrd="6" destOrd="0" presId="urn:microsoft.com/office/officeart/2005/8/layout/default"/>
    <dgm:cxn modelId="{F67A3BF2-07B6-410C-B48A-B123076F1645}" type="presParOf" srcId="{8D548B9D-F964-4CD4-9F2D-8BE4FA878A16}" destId="{4C1E7CD8-E81B-43CA-8DF4-43EC866F02DE}" srcOrd="7" destOrd="0" presId="urn:microsoft.com/office/officeart/2005/8/layout/default"/>
    <dgm:cxn modelId="{5FFF352A-FA77-4CB2-A530-205A9AC46EB9}" type="presParOf" srcId="{8D548B9D-F964-4CD4-9F2D-8BE4FA878A16}" destId="{1B2A8983-AA24-4FB8-BD54-59942E14BD6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80EF8-AFF3-4B8C-8B99-8F0B6F4A00E6}">
      <dsp:nvSpPr>
        <dsp:cNvPr id="0" name=""/>
        <dsp:cNvSpPr/>
      </dsp:nvSpPr>
      <dsp:spPr>
        <a:xfrm>
          <a:off x="3789"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Patient engagement or experience teams</a:t>
          </a:r>
        </a:p>
      </dsp:txBody>
      <dsp:txXfrm>
        <a:off x="3789" y="71064"/>
        <a:ext cx="2051763" cy="1231057"/>
      </dsp:txXfrm>
    </dsp:sp>
    <dsp:sp modelId="{A1EAD0F1-C3A4-4D8D-BEA4-E575ECDD1CDC}">
      <dsp:nvSpPr>
        <dsp:cNvPr id="0" name=""/>
        <dsp:cNvSpPr/>
      </dsp:nvSpPr>
      <dsp:spPr>
        <a:xfrm>
          <a:off x="2260728"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Macmillan Information Centre</a:t>
          </a:r>
        </a:p>
      </dsp:txBody>
      <dsp:txXfrm>
        <a:off x="2260728" y="71064"/>
        <a:ext cx="2051763" cy="1231057"/>
      </dsp:txXfrm>
    </dsp:sp>
    <dsp:sp modelId="{BE41FFAA-BC56-48F2-AF87-348D3EC2902A}">
      <dsp:nvSpPr>
        <dsp:cNvPr id="0" name=""/>
        <dsp:cNvSpPr/>
      </dsp:nvSpPr>
      <dsp:spPr>
        <a:xfrm>
          <a:off x="4517668"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solidFill>
                <a:schemeClr val="bg1"/>
              </a:solidFill>
            </a:rPr>
            <a:t>Communications teams</a:t>
          </a:r>
        </a:p>
      </dsp:txBody>
      <dsp:txXfrm>
        <a:off x="4517668" y="71064"/>
        <a:ext cx="2051763" cy="1231057"/>
      </dsp:txXfrm>
    </dsp:sp>
    <dsp:sp modelId="{2A2B5B96-1E5D-4263-9A1A-DA1C742052E1}">
      <dsp:nvSpPr>
        <dsp:cNvPr id="0" name=""/>
        <dsp:cNvSpPr/>
      </dsp:nvSpPr>
      <dsp:spPr>
        <a:xfrm>
          <a:off x="6774607"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kern="1200">
              <a:solidFill>
                <a:schemeClr val="bg1"/>
              </a:solidFill>
              <a:latin typeface="Arial"/>
              <a:ea typeface="MS Mincho"/>
              <a:cs typeface="Arial"/>
            </a:rPr>
            <a:t>Departments that interact with eligible patients during this period (e.g., radiology, haematology, surgical, diagnostic)</a:t>
          </a:r>
          <a:endParaRPr lang="en-GB" sz="1400" kern="1200">
            <a:solidFill>
              <a:schemeClr val="bg1"/>
            </a:solidFill>
          </a:endParaRPr>
        </a:p>
      </dsp:txBody>
      <dsp:txXfrm>
        <a:off x="6774607" y="71064"/>
        <a:ext cx="2051763" cy="1231057"/>
      </dsp:txXfrm>
    </dsp:sp>
    <dsp:sp modelId="{1B2A8983-AA24-4FB8-BD54-59942E14BD6A}">
      <dsp:nvSpPr>
        <dsp:cNvPr id="0" name=""/>
        <dsp:cNvSpPr/>
      </dsp:nvSpPr>
      <dsp:spPr>
        <a:xfrm>
          <a:off x="9031547" y="71064"/>
          <a:ext cx="2051763" cy="12310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Courier New" panose="02070309020205020404" pitchFamily="49" charset="0"/>
            <a:buNone/>
          </a:pPr>
          <a:r>
            <a:rPr lang="en-GB" sz="1400" kern="1200">
              <a:solidFill>
                <a:schemeClr val="bg1"/>
              </a:solidFill>
              <a:latin typeface="Arial"/>
              <a:ea typeface="MS Mincho"/>
              <a:cs typeface="Arial"/>
            </a:rPr>
            <a:t>Local cancer support groups and charities </a:t>
          </a:r>
          <a:endParaRPr lang="en-GB" sz="1400" kern="1200">
            <a:solidFill>
              <a:schemeClr val="bg1"/>
            </a:solidFill>
          </a:endParaRPr>
        </a:p>
      </dsp:txBody>
      <dsp:txXfrm>
        <a:off x="9031547" y="71064"/>
        <a:ext cx="2051763" cy="12310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81D30-3148-4259-9493-28B59537E293}"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E966D-0AD5-47F8-90AF-2494C3D20C2C}" type="slidenum">
              <a:rPr lang="en-GB" smtClean="0"/>
              <a:t>‹#›</a:t>
            </a:fld>
            <a:endParaRPr lang="en-GB"/>
          </a:p>
        </p:txBody>
      </p:sp>
    </p:spTree>
    <p:extLst>
      <p:ext uri="{BB962C8B-B14F-4D97-AF65-F5344CB8AC3E}">
        <p14:creationId xmlns:p14="http://schemas.microsoft.com/office/powerpoint/2010/main" val="145049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C72C-6E3C-B47E-AC7B-5625437BA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0BA40C-447A-C7F5-BE59-A442BD1292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B4C41E-E2CA-CF7C-1096-07CBB53696D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598A11-2770-6857-E899-E3895C6C6EC3}"/>
              </a:ext>
            </a:extLst>
          </p:cNvPr>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255684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F6D6-4EFC-F002-96DC-F2E5DF318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C8588-FE74-F8C3-DD38-F395E5232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D17A0-4D0F-DE81-3B7A-8A9A64B99CD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DFAA96-4E6A-8F76-7894-FA464D2C2E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563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377018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3884419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4240990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4219929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74DDA-6260-FB05-7FFE-EC6737711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C8C7C9-D2A3-3B38-8EC3-574548D4C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555787-B577-E52C-620F-E4B7F5DE70F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CB63CCE-5725-E588-DDFD-D6B2DE007363}"/>
              </a:ext>
            </a:extLst>
          </p:cNvPr>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2748446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2235705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06FE4-FCDB-6F4E-830D-3B4AE27FB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136945-E721-71BE-48B5-66DE1E125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4FCDA-FEB0-5B43-65FD-9A942242416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62A1975-E2FB-BF57-3E6E-62992DE5C3B7}"/>
              </a:ext>
            </a:extLst>
          </p:cNvPr>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91698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879482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6F09B-8BA9-1B00-7622-410D1718E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DC7FA3-5D27-87A0-7526-61F5F5B146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FEB89-B757-30C2-99E9-C3FF1D9B7C0D}"/>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0E058F8-AD2A-D014-5DEE-9BA432FE8A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072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D4690-2C36-9128-2C8A-716D2919B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27D59-514F-B391-AD2B-4A4D41720F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10F0E2-F694-462D-FD27-D4C4C38F82E1}"/>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F90553-DA9A-4D17-CB2B-BA9DB9630D79}"/>
              </a:ext>
            </a:extLst>
          </p:cNvPr>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2816959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2624000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2886892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AF6D6-4EFC-F002-96DC-F2E5DF318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6C8588-FE74-F8C3-DD38-F395E5232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D17A0-4D0F-DE81-3B7A-8A9A64B99CD7}"/>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8DFAA96-4E6A-8F76-7894-FA464D2C2E1F}"/>
              </a:ext>
            </a:extLst>
          </p:cNvPr>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2362563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36449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a:p>
        </p:txBody>
      </p:sp>
    </p:spTree>
    <p:extLst>
      <p:ext uri="{BB962C8B-B14F-4D97-AF65-F5344CB8AC3E}">
        <p14:creationId xmlns:p14="http://schemas.microsoft.com/office/powerpoint/2010/main" val="39293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FA46B-59A4-4979-6B3C-77415C959A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1B34A-CD3D-E1E0-8678-75510FEA9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D332C2-2D9D-C171-E89A-9CCAD0959572}"/>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4C5A41A-2841-E098-A010-ECE4DCB7F572}"/>
              </a:ext>
            </a:extLst>
          </p:cNvPr>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296808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F869F-DE52-60DD-8B27-65B6C9F96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FBCDD-BD7C-75E5-D049-57EF5FE75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FC18F-51C6-F28D-70FC-BA0CD60D6FB2}"/>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FA575F2-BDDA-F939-6CF3-0A8B79A5B5CA}"/>
              </a:ext>
            </a:extLst>
          </p:cNvPr>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245386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961324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379071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28C8B-5F59-D0C2-1759-DC1BE6F43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417A4-A1EC-000D-2C61-4F0CBEDBA3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028B3-43AF-4F30-9DAF-A5A429802BDA}"/>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199D56-9D94-6F7D-3C51-4A3787DDB6A5}"/>
              </a:ext>
            </a:extLst>
          </p:cNvPr>
          <p:cNvSpPr>
            <a:spLocks noGrp="1"/>
          </p:cNvSpPr>
          <p:nvPr>
            <p:ph type="sldNum" sz="quarter" idx="5"/>
          </p:nvPr>
        </p:nvSpPr>
        <p:spPr/>
        <p:txBody>
          <a:bodyPr/>
          <a:lstStyle/>
          <a:p>
            <a:fld id="{9A4EC7EF-95E1-3D44-A982-BC7A3E9C617E}" type="slidenum">
              <a:rPr lang="en-GB" smtClean="0"/>
              <a:t>9</a:t>
            </a:fld>
            <a:endParaRPr lang="en-GB"/>
          </a:p>
        </p:txBody>
      </p:sp>
    </p:spTree>
    <p:extLst>
      <p:ext uri="{BB962C8B-B14F-4D97-AF65-F5344CB8AC3E}">
        <p14:creationId xmlns:p14="http://schemas.microsoft.com/office/powerpoint/2010/main" val="253663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3719-F465-098F-88FF-FB26A048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0D8DED-930C-FDB3-10FA-CAB0042F6B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309A8-93DA-0B23-92FD-4C2B9C982569}"/>
              </a:ext>
            </a:extLst>
          </p:cNvPr>
          <p:cNvSpPr>
            <a:spLocks noGrp="1"/>
          </p:cNvSpPr>
          <p:nvPr>
            <p:ph type="body" idx="1"/>
          </p:nvPr>
        </p:nvSpPr>
        <p:spPr/>
        <p:txBody>
          <a:bodyPr/>
          <a:lstStyle/>
          <a:p>
            <a:pPr marL="0" indent="0">
              <a:buClr>
                <a:schemeClr val="dk1"/>
              </a:buClr>
              <a:buSzPts val="1100"/>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37438B5-9E9C-5E8D-F581-76B8C5924FFC}"/>
              </a:ext>
            </a:extLst>
          </p:cNvPr>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397627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83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0601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15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91472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916232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15148349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16563304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0942006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587730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pic>
        <p:nvPicPr>
          <p:cNvPr id="2" name="Picture 1" descr="A picture containing text&#10;&#10;Description automatically generated">
            <a:extLst>
              <a:ext uri="{FF2B5EF4-FFF2-40B4-BE49-F238E27FC236}">
                <a16:creationId xmlns:a16="http://schemas.microsoft.com/office/drawing/2014/main" id="{6D534D4F-B2B1-BD91-EDD0-60C09F684A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0953C80D-E18E-6556-58BB-ABD4AB2E309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148404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3" name="Rectangle 2">
            <a:extLst>
              <a:ext uri="{FF2B5EF4-FFF2-40B4-BE49-F238E27FC236}">
                <a16:creationId xmlns:a16="http://schemas.microsoft.com/office/drawing/2014/main" id="{E7C35C9B-717C-626D-9600-0190A448195F}"/>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Chart&#10;&#10;Description automatically generated with medium confidence">
            <a:extLst>
              <a:ext uri="{FF2B5EF4-FFF2-40B4-BE49-F238E27FC236}">
                <a16:creationId xmlns:a16="http://schemas.microsoft.com/office/drawing/2014/main" id="{27207223-30E4-1A59-8B12-4C23F0B2DA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5" name="Rectangle 4">
            <a:extLst>
              <a:ext uri="{FF2B5EF4-FFF2-40B4-BE49-F238E27FC236}">
                <a16:creationId xmlns:a16="http://schemas.microsoft.com/office/drawing/2014/main" id="{BC209E4D-5B0C-8C99-868E-71E2634D0A3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517973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
        <p:nvSpPr>
          <p:cNvPr id="5" name="Rectangle 4">
            <a:extLst>
              <a:ext uri="{FF2B5EF4-FFF2-40B4-BE49-F238E27FC236}">
                <a16:creationId xmlns:a16="http://schemas.microsoft.com/office/drawing/2014/main" id="{4F67A94C-303E-8B73-EA75-FE4EA14DAB4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icon&#10;&#10;Description automatically generated">
            <a:extLst>
              <a:ext uri="{FF2B5EF4-FFF2-40B4-BE49-F238E27FC236}">
                <a16:creationId xmlns:a16="http://schemas.microsoft.com/office/drawing/2014/main" id="{CFCE25F9-5DAE-2470-A874-73CB085382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8" name="TextBox 7">
            <a:extLst>
              <a:ext uri="{FF2B5EF4-FFF2-40B4-BE49-F238E27FC236}">
                <a16:creationId xmlns:a16="http://schemas.microsoft.com/office/drawing/2014/main" id="{51CF3E33-B0C3-A47C-30FD-BBBBD2B47AD4}"/>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TextBox 9">
            <a:extLst>
              <a:ext uri="{FF2B5EF4-FFF2-40B4-BE49-F238E27FC236}">
                <a16:creationId xmlns:a16="http://schemas.microsoft.com/office/drawing/2014/main" id="{B0915BD7-6D8F-6D12-7B7C-BE86056711E3}"/>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13" name="Picture 12" descr="Logo&#10;&#10;Description automatically generated">
            <a:extLst>
              <a:ext uri="{FF2B5EF4-FFF2-40B4-BE49-F238E27FC236}">
                <a16:creationId xmlns:a16="http://schemas.microsoft.com/office/drawing/2014/main" id="{3D5D6BA6-6EA5-5EAA-2D5A-73D0A21855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3265136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
        <p:nvSpPr>
          <p:cNvPr id="2" name="Rectangle 1">
            <a:extLst>
              <a:ext uri="{FF2B5EF4-FFF2-40B4-BE49-F238E27FC236}">
                <a16:creationId xmlns:a16="http://schemas.microsoft.com/office/drawing/2014/main" id="{EAD54151-CB27-CF27-877D-38E74570FF0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picture containing icon&#10;&#10;Description automatically generated">
            <a:extLst>
              <a:ext uri="{FF2B5EF4-FFF2-40B4-BE49-F238E27FC236}">
                <a16:creationId xmlns:a16="http://schemas.microsoft.com/office/drawing/2014/main" id="{EFD5193F-A1D7-657D-C5C4-C6BBE87BB6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65" y="-122410"/>
            <a:ext cx="12499929" cy="7031210"/>
          </a:xfrm>
          <a:prstGeom prst="rect">
            <a:avLst/>
          </a:prstGeom>
        </p:spPr>
      </p:pic>
      <p:sp>
        <p:nvSpPr>
          <p:cNvPr id="4" name="Rectangle 3">
            <a:extLst>
              <a:ext uri="{FF2B5EF4-FFF2-40B4-BE49-F238E27FC236}">
                <a16:creationId xmlns:a16="http://schemas.microsoft.com/office/drawing/2014/main" id="{38A4A449-F90A-307A-AEFB-9CE3A2A9B6A3}"/>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287084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43167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377217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041314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3679340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2530257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59940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3425705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597412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2954875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6787575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06146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tx1">
                    <a:lumMod val="50000"/>
                    <a:lumOff val="50000"/>
                  </a:schemeClr>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5526923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338169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0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164035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1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795693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1237999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780759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0693881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94820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
        <p:nvSpPr>
          <p:cNvPr id="2" name="Rectangle 1">
            <a:extLst>
              <a:ext uri="{FF2B5EF4-FFF2-40B4-BE49-F238E27FC236}">
                <a16:creationId xmlns:a16="http://schemas.microsoft.com/office/drawing/2014/main" id="{9A7AC7FE-2EB9-73B9-6988-2A2F07516FA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FFE688F-808C-1A4E-D588-3A5AA045225A}"/>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5" name="Rectangle 4">
            <a:extLst>
              <a:ext uri="{FF2B5EF4-FFF2-40B4-BE49-F238E27FC236}">
                <a16:creationId xmlns:a16="http://schemas.microsoft.com/office/drawing/2014/main" id="{7962A3B0-0F53-AFF2-458C-66898144695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6" name="Straight Connector 5">
            <a:extLst>
              <a:ext uri="{FF2B5EF4-FFF2-40B4-BE49-F238E27FC236}">
                <a16:creationId xmlns:a16="http://schemas.microsoft.com/office/drawing/2014/main" id="{0E5EAF8E-7488-4E56-30FA-A464734B9D2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523CC60-7FA8-2605-18F4-70E70B514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717878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363807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67DCA-2DD1-4F8B-9F99-AFBC0EB03D5B}" type="datetimeFigureOut">
              <a:rPr lang="en-GB" smtClean="0"/>
              <a:t>13/03/2025</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9C821-1CC0-4251-9F42-CAA6762647A0}" type="slidenum">
              <a:rPr lang="en-GB" smtClean="0"/>
              <a:t>‹#›</a:t>
            </a:fld>
            <a:endParaRPr lang="en-GB"/>
          </a:p>
        </p:txBody>
      </p:sp>
    </p:spTree>
    <p:extLst>
      <p:ext uri="{BB962C8B-B14F-4D97-AF65-F5344CB8AC3E}">
        <p14:creationId xmlns:p14="http://schemas.microsoft.com/office/powerpoint/2010/main" val="2733777457"/>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60" r:id="rId30"/>
    <p:sldLayoutId id="2147483661" r:id="rId31"/>
    <p:sldLayoutId id="2147483662" r:id="rId32"/>
    <p:sldLayoutId id="2147483663" r:id="rId33"/>
    <p:sldLayoutId id="2147483665" r:id="rId34"/>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pes.co.uk/promoting-the-survey/"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under16cancerexperiencesurvey.co.uk/"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www.under16cancerexperiencesurvey.co.uk/" TargetMode="External"/><Relationship Id="rId4" Type="http://schemas.openxmlformats.org/officeDocument/2006/relationships/hyperlink" Target="https://www.under16cancerexperiencesurvey.co.uk/survey-support-material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under16cancerexperiencesurvey.co.uk/survey-support-materials" TargetMode="External"/><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slide" Target="slide18.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s://www.under16cancerexperiencesurvey.co.uk/survey-support-materials" TargetMode="External"/><Relationship Id="rId7"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hyperlink" Target="https://www.under16cancerexperiencesurvey.co.uk/visual-summaries"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s://www.under16cancerexperiencesurvey.co.uk/survey-support-material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hyperlink" Target="https://www.under16cancerexperiencesurvey.co.uk/faq"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mailto:england.insight-queries@nhs.ne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nder16cancerexperiencesurvey.co.uk/survey-support-material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mailto:under16cancersurvey@pickereurope.ac.uk"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www.under16cancerexperiencesurvey.co.uk/"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2175152"/>
            <a:ext cx="5383584" cy="2507695"/>
          </a:xfrm>
        </p:spPr>
        <p:txBody>
          <a:bodyPr/>
          <a:lstStyle/>
          <a:p>
            <a:r>
              <a:rPr lang="en-GB" sz="6000"/>
              <a:t>Under 16 Cancer Patient Experience Survey</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432001" y="4966494"/>
            <a:ext cx="5557320" cy="1024967"/>
          </a:xfrm>
        </p:spPr>
        <p:txBody>
          <a:bodyPr vert="horz" lIns="0" tIns="0" rIns="0" bIns="0" rtlCol="0" anchor="t">
            <a:normAutofit/>
          </a:bodyPr>
          <a:lstStyle/>
          <a:p>
            <a:r>
              <a:rPr lang="en-GB" b="1"/>
              <a:t>2024 communications toolkit for fieldwork period</a:t>
            </a:r>
            <a:endParaRPr lang="en-US" b="1"/>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4110F-D806-7C81-C2F1-812D61D1600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9BF72B76-D071-4E63-EAFB-5357B20CFBD8}"/>
              </a:ext>
            </a:extLst>
          </p:cNvPr>
          <p:cNvSpPr>
            <a:spLocks noGrp="1"/>
          </p:cNvSpPr>
          <p:nvPr>
            <p:ph type="title"/>
          </p:nvPr>
        </p:nvSpPr>
        <p:spPr>
          <a:xfrm>
            <a:off x="393923" y="297835"/>
            <a:ext cx="11404154" cy="865186"/>
          </a:xfrm>
        </p:spPr>
        <p:txBody>
          <a:bodyPr>
            <a:normAutofit/>
          </a:bodyPr>
          <a:lstStyle/>
          <a:p>
            <a:r>
              <a:rPr lang="en-GB" spc="-40"/>
              <a:t>Easy read messaging</a:t>
            </a:r>
          </a:p>
        </p:txBody>
      </p:sp>
      <p:sp>
        <p:nvSpPr>
          <p:cNvPr id="2" name="TextBox 6">
            <a:extLst>
              <a:ext uri="{FF2B5EF4-FFF2-40B4-BE49-F238E27FC236}">
                <a16:creationId xmlns:a16="http://schemas.microsoft.com/office/drawing/2014/main" id="{A4436E2E-2E92-0C8A-B34F-09475644E1A5}"/>
              </a:ext>
            </a:extLst>
          </p:cNvPr>
          <p:cNvSpPr txBox="1"/>
          <p:nvPr/>
        </p:nvSpPr>
        <p:spPr>
          <a:xfrm>
            <a:off x="355846" y="1067611"/>
            <a:ext cx="11442231" cy="33855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ts val="600"/>
              </a:spcBef>
            </a:pPr>
            <a:r>
              <a:rPr lang="en-US" sz="1600">
                <a:solidFill>
                  <a:schemeClr val="bg2">
                    <a:lumMod val="25000"/>
                  </a:schemeClr>
                </a:solidFill>
                <a:latin typeface="Arial"/>
                <a:cs typeface="Arial"/>
              </a:rPr>
              <a:t>This easy read information can be shared to encourage completion of the survey. </a:t>
            </a:r>
            <a:r>
              <a:rPr lang="en-GB" sz="1600" b="0">
                <a:solidFill>
                  <a:schemeClr val="tx1"/>
                </a:solidFill>
              </a:rPr>
              <a:t>The information can be </a:t>
            </a:r>
            <a:r>
              <a:rPr lang="en-GB" sz="1600" b="0">
                <a:solidFill>
                  <a:schemeClr val="tx1"/>
                </a:solidFill>
                <a:latin typeface="Arial"/>
                <a:cs typeface="Arial"/>
              </a:rPr>
              <a:t>downloaded </a:t>
            </a:r>
            <a:r>
              <a:rPr lang="en-GB" sz="1600" b="0" i="0" u="sng" strike="noStrike">
                <a:solidFill>
                  <a:srgbClr val="0563C1"/>
                </a:solidFill>
                <a:effectLst/>
                <a:highlight>
                  <a:srgbClr val="F5F5F5"/>
                </a:highlight>
                <a:latin typeface="Arial"/>
                <a:cs typeface="Arial"/>
                <a:hlinkClick r:id="rId3"/>
              </a:rPr>
              <a:t>here</a:t>
            </a:r>
            <a:r>
              <a:rPr lang="en-GB" sz="1600" b="0">
                <a:solidFill>
                  <a:schemeClr val="tx1"/>
                </a:solidFill>
              </a:rPr>
              <a:t>.</a:t>
            </a:r>
          </a:p>
        </p:txBody>
      </p:sp>
      <p:pic>
        <p:nvPicPr>
          <p:cNvPr id="4" name="Picture 3">
            <a:extLst>
              <a:ext uri="{FF2B5EF4-FFF2-40B4-BE49-F238E27FC236}">
                <a16:creationId xmlns:a16="http://schemas.microsoft.com/office/drawing/2014/main" id="{F2DB13EA-35E1-4B8B-6ADE-D70E8A5BD2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06153" y="1592494"/>
            <a:ext cx="3151739" cy="4474396"/>
          </a:xfrm>
          <a:prstGeom prst="rect">
            <a:avLst/>
          </a:prstGeom>
        </p:spPr>
      </p:pic>
      <p:pic>
        <p:nvPicPr>
          <p:cNvPr id="6" name="Picture 5">
            <a:extLst>
              <a:ext uri="{FF2B5EF4-FFF2-40B4-BE49-F238E27FC236}">
                <a16:creationId xmlns:a16="http://schemas.microsoft.com/office/drawing/2014/main" id="{90709FE9-EC58-1217-148C-8778DF0886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7002" y="1583558"/>
            <a:ext cx="3151738" cy="4492268"/>
          </a:xfrm>
          <a:prstGeom prst="rect">
            <a:avLst/>
          </a:prstGeom>
        </p:spPr>
      </p:pic>
    </p:spTree>
    <p:extLst>
      <p:ext uri="{BB962C8B-B14F-4D97-AF65-F5344CB8AC3E}">
        <p14:creationId xmlns:p14="http://schemas.microsoft.com/office/powerpoint/2010/main" val="6146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8DB5D-295F-2DAD-341E-07B39F063F72}"/>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314388A3-9E9A-CD82-D989-BCE37F131A1E}"/>
              </a:ext>
            </a:extLst>
          </p:cNvPr>
          <p:cNvSpPr>
            <a:spLocks noGrp="1"/>
          </p:cNvSpPr>
          <p:nvPr>
            <p:ph type="title"/>
          </p:nvPr>
        </p:nvSpPr>
        <p:spPr>
          <a:xfrm>
            <a:off x="394027" y="300525"/>
            <a:ext cx="11404154" cy="865186"/>
          </a:xfrm>
        </p:spPr>
        <p:txBody>
          <a:bodyPr/>
          <a:lstStyle/>
          <a:p>
            <a:r>
              <a:rPr lang="en-GB" spc="-40"/>
              <a:t>Internal comms</a:t>
            </a:r>
          </a:p>
        </p:txBody>
      </p:sp>
      <p:sp>
        <p:nvSpPr>
          <p:cNvPr id="2" name="TextBox 1">
            <a:extLst>
              <a:ext uri="{FF2B5EF4-FFF2-40B4-BE49-F238E27FC236}">
                <a16:creationId xmlns:a16="http://schemas.microsoft.com/office/drawing/2014/main" id="{1A7816D9-1AAA-5D90-5DDB-0DF8334F856E}"/>
              </a:ext>
            </a:extLst>
          </p:cNvPr>
          <p:cNvSpPr txBox="1"/>
          <p:nvPr/>
        </p:nvSpPr>
        <p:spPr>
          <a:xfrm>
            <a:off x="329912" y="2731894"/>
            <a:ext cx="11742344" cy="556563"/>
          </a:xfrm>
          <a:prstGeom prst="rect">
            <a:avLst/>
          </a:prstGeom>
          <a:noFill/>
        </p:spPr>
        <p:txBody>
          <a:bodyPr wrap="square" lIns="91440" tIns="45720" rIns="91440" bIns="45720" rtlCol="0" anchor="t">
            <a:spAutoFit/>
          </a:bodyPr>
          <a:lstStyle/>
          <a:p>
            <a:pPr>
              <a:spcAft>
                <a:spcPts val="500"/>
              </a:spcAft>
            </a:pPr>
            <a:r>
              <a:rPr lang="en-GB" sz="1300" b="1"/>
              <a:t>​</a:t>
            </a:r>
            <a:endParaRPr lang="en-GB" sz="1300"/>
          </a:p>
          <a:p>
            <a:endParaRPr lang="en-GB" sz="1300"/>
          </a:p>
        </p:txBody>
      </p:sp>
      <p:sp>
        <p:nvSpPr>
          <p:cNvPr id="9" name="TextBox 8">
            <a:extLst>
              <a:ext uri="{FF2B5EF4-FFF2-40B4-BE49-F238E27FC236}">
                <a16:creationId xmlns:a16="http://schemas.microsoft.com/office/drawing/2014/main" id="{3CD93964-C1AA-FA4C-3113-CF2DB97EF0CB}"/>
              </a:ext>
            </a:extLst>
          </p:cNvPr>
          <p:cNvSpPr txBox="1"/>
          <p:nvPr/>
        </p:nvSpPr>
        <p:spPr>
          <a:xfrm>
            <a:off x="393818" y="1863266"/>
            <a:ext cx="10418299" cy="4124206"/>
          </a:xfrm>
          <a:prstGeom prst="rect">
            <a:avLst/>
          </a:prstGeom>
          <a:noFill/>
        </p:spPr>
        <p:txBody>
          <a:bodyPr wrap="square" lIns="91440" tIns="45720" rIns="91440" bIns="45720" rtlCol="0" anchor="t">
            <a:spAutoFit/>
          </a:bodyPr>
          <a:lstStyle/>
          <a:p>
            <a:pPr fontAlgn="base">
              <a:spcBef>
                <a:spcPts val="600"/>
              </a:spcBef>
            </a:pPr>
            <a:r>
              <a:rPr lang="en-GB" sz="1400" b="1"/>
              <a:t>Please help with promotion of the Under 16 Cancer Patient Experience Survey</a:t>
            </a:r>
          </a:p>
          <a:p>
            <a:pPr fontAlgn="base">
              <a:spcBef>
                <a:spcPts val="600"/>
              </a:spcBef>
            </a:pPr>
            <a:r>
              <a:rPr lang="en-GB" sz="1400"/>
              <a:t>The </a:t>
            </a:r>
            <a:r>
              <a:rPr lang="en-GB" sz="1400">
                <a:hlinkClick r:id="rId3"/>
              </a:rPr>
              <a:t>Under 16 Cancer Patient Experience Survey</a:t>
            </a:r>
            <a:r>
              <a:rPr lang="en-GB" sz="1400"/>
              <a:t> (U16 CPES) measures the experiences of NHS tumour and cancer care in children across England. The results inform how the NHS delivers cancer services with the aim to improve the outcomes for children and young people affected by cancer. </a:t>
            </a:r>
          </a:p>
          <a:p>
            <a:pPr fontAlgn="base">
              <a:spcBef>
                <a:spcPts val="600"/>
              </a:spcBef>
            </a:pPr>
            <a:endParaRPr lang="en-GB" sz="1400"/>
          </a:p>
          <a:p>
            <a:r>
              <a:rPr lang="en-GB" sz="1400" b="0">
                <a:latin typeface="Arial"/>
                <a:ea typeface="MS Mincho"/>
                <a:cs typeface="Arial"/>
              </a:rPr>
              <a:t>Patients who will be</a:t>
            </a:r>
            <a:r>
              <a:rPr lang="en-GB" sz="1400">
                <a:latin typeface="Arial"/>
                <a:ea typeface="MS Mincho"/>
                <a:cs typeface="Arial"/>
              </a:rPr>
              <a:t> invited to take part in the 2024 survey are c</a:t>
            </a:r>
            <a:r>
              <a:rPr lang="en-GB" sz="1400"/>
              <a:t>hildren under 16 who received NHS cancer care in England during 2024 and their parents or carers. </a:t>
            </a:r>
            <a:r>
              <a:rPr lang="en-GB" sz="1400">
                <a:latin typeface="Arial"/>
                <a:ea typeface="MS Mincho"/>
                <a:cs typeface="Arial"/>
              </a:rPr>
              <a:t>The survey will be sent out by post to eligible patients around 11 April, with reminders sent in May, and the survey closes on 27 June. Therefore the months of April, May and June 2025 are a key opportunity to promote the survey to patients.</a:t>
            </a:r>
          </a:p>
          <a:p>
            <a:endParaRPr lang="en-GB" sz="1400">
              <a:latin typeface="Arial"/>
              <a:ea typeface="MS Mincho"/>
              <a:cs typeface="Arial"/>
            </a:endParaRPr>
          </a:p>
          <a:p>
            <a:r>
              <a:rPr lang="en-GB" sz="1400"/>
              <a:t>There was a substantial reduction in response rate to the survey since the survey was first run in 2020, therefore we strongly encourage you to raise awareness of the survey to help maximise response rates.</a:t>
            </a:r>
            <a:r>
              <a:rPr lang="en-GB" sz="1400">
                <a:latin typeface="Arial"/>
                <a:ea typeface="MS Mincho"/>
                <a:cs typeface="Arial"/>
              </a:rPr>
              <a:t> Additional promotion of the survey can help encourage people to take part when they have been invited. It is </a:t>
            </a:r>
            <a:r>
              <a:rPr lang="en-GB" sz="1400" b="0">
                <a:effectLst/>
                <a:latin typeface="Arial"/>
                <a:ea typeface="MS Mincho"/>
                <a:cs typeface="Arial"/>
              </a:rPr>
              <a:t>important that as many people as possible respond to the survey so that the results reflect the views of cancer patients.</a:t>
            </a:r>
          </a:p>
          <a:p>
            <a:endParaRPr lang="en-GB" sz="1400">
              <a:latin typeface="Arial"/>
              <a:ea typeface="MS Mincho"/>
              <a:cs typeface="Arial"/>
            </a:endParaRPr>
          </a:p>
          <a:p>
            <a:r>
              <a:rPr lang="en-GB" sz="1400" b="0">
                <a:effectLst/>
                <a:latin typeface="Arial"/>
                <a:ea typeface="MS Mincho"/>
                <a:cs typeface="Arial"/>
              </a:rPr>
              <a:t>Please use the resources in this </a:t>
            </a:r>
            <a:r>
              <a:rPr lang="en-GB" sz="1400" b="0">
                <a:effectLst/>
                <a:latin typeface="Arial"/>
                <a:ea typeface="MS Mincho"/>
                <a:cs typeface="Arial"/>
                <a:hlinkClick r:id="rId4"/>
              </a:rPr>
              <a:t>communications toolkit</a:t>
            </a:r>
            <a:r>
              <a:rPr lang="en-GB" sz="1400" b="0">
                <a:effectLst/>
                <a:latin typeface="Arial"/>
                <a:ea typeface="MS Mincho"/>
                <a:cs typeface="Arial"/>
              </a:rPr>
              <a:t> to promote the survey.</a:t>
            </a:r>
          </a:p>
          <a:p>
            <a:endParaRPr lang="en-GB" sz="1400"/>
          </a:p>
          <a:p>
            <a:r>
              <a:rPr lang="en-GB" sz="1400"/>
              <a:t>For more information visit </a:t>
            </a:r>
            <a:r>
              <a:rPr lang="en-GB" sz="1400">
                <a:hlinkClick r:id="rId5"/>
              </a:rPr>
              <a:t>www.under16cancerexperiencesurvey.co.uk</a:t>
            </a:r>
            <a:r>
              <a:rPr lang="en-GB" sz="1400"/>
              <a:t>.   </a:t>
            </a:r>
          </a:p>
        </p:txBody>
      </p:sp>
      <p:sp>
        <p:nvSpPr>
          <p:cNvPr id="3" name="TextBox 2">
            <a:extLst>
              <a:ext uri="{FF2B5EF4-FFF2-40B4-BE49-F238E27FC236}">
                <a16:creationId xmlns:a16="http://schemas.microsoft.com/office/drawing/2014/main" id="{C14FD8C5-DC2B-0644-61A1-0AD01FC901B9}"/>
              </a:ext>
            </a:extLst>
          </p:cNvPr>
          <p:cNvSpPr txBox="1"/>
          <p:nvPr/>
        </p:nvSpPr>
        <p:spPr>
          <a:xfrm>
            <a:off x="393819" y="1042102"/>
            <a:ext cx="10418299" cy="523220"/>
          </a:xfrm>
          <a:prstGeom prst="rect">
            <a:avLst/>
          </a:prstGeom>
          <a:noFill/>
        </p:spPr>
        <p:txBody>
          <a:bodyPr wrap="square" lIns="91440" tIns="45720" rIns="91440" bIns="45720" rtlCol="0" anchor="t">
            <a:spAutoFit/>
          </a:bodyPr>
          <a:lstStyle/>
          <a:p>
            <a:pPr fontAlgn="base">
              <a:spcBef>
                <a:spcPts val="600"/>
              </a:spcBef>
            </a:pPr>
            <a:r>
              <a:rPr lang="en-GB" sz="1400" b="1"/>
              <a:t>Please consider sharing this messaging with your colleagues internally to help with promotion of the survey. This could be shared on your staff intranet or internal newsletters.  </a:t>
            </a:r>
            <a:endParaRPr lang="en-GB" sz="1400"/>
          </a:p>
        </p:txBody>
      </p:sp>
    </p:spTree>
    <p:extLst>
      <p:ext uri="{BB962C8B-B14F-4D97-AF65-F5344CB8AC3E}">
        <p14:creationId xmlns:p14="http://schemas.microsoft.com/office/powerpoint/2010/main" val="29116625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88E9E-221E-9493-A1E6-A29C4B12594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BE335D1-EF7A-0DBD-2689-1F70191FCF7B}"/>
              </a:ext>
            </a:extLst>
          </p:cNvPr>
          <p:cNvSpPr>
            <a:spLocks noGrp="1"/>
          </p:cNvSpPr>
          <p:nvPr>
            <p:ph type="title"/>
          </p:nvPr>
        </p:nvSpPr>
        <p:spPr>
          <a:xfrm>
            <a:off x="483862" y="291566"/>
            <a:ext cx="11404154" cy="865186"/>
          </a:xfrm>
        </p:spPr>
        <p:txBody>
          <a:bodyPr>
            <a:normAutofit/>
          </a:bodyPr>
          <a:lstStyle/>
          <a:p>
            <a:r>
              <a:rPr lang="en-GB">
                <a:cs typeface="Arial"/>
              </a:rPr>
              <a:t>Script when talking to patients</a:t>
            </a:r>
          </a:p>
        </p:txBody>
      </p:sp>
      <p:sp>
        <p:nvSpPr>
          <p:cNvPr id="2" name="TextBox 6">
            <a:extLst>
              <a:ext uri="{FF2B5EF4-FFF2-40B4-BE49-F238E27FC236}">
                <a16:creationId xmlns:a16="http://schemas.microsoft.com/office/drawing/2014/main" id="{9DEBE1A6-A61C-853C-87EE-CFC84C746961}"/>
              </a:ext>
            </a:extLst>
          </p:cNvPr>
          <p:cNvSpPr txBox="1"/>
          <p:nvPr/>
        </p:nvSpPr>
        <p:spPr>
          <a:xfrm>
            <a:off x="483862" y="2214004"/>
            <a:ext cx="11301549" cy="1323439"/>
          </a:xfrm>
          <a:prstGeom prst="rect">
            <a:avLst/>
          </a:prstGeom>
          <a:noFill/>
          <a:ln w="28575">
            <a:solidFill>
              <a:srgbClr val="005EB8"/>
            </a:solid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Your feedback is really important to help us deliver what patients want and need. </a:t>
            </a:r>
            <a:endParaRPr kumimoji="0" lang="en-GB" sz="1600" b="0" i="0" u="none" strike="noStrike" kern="1200" cap="none" spc="0" normalizeH="0" baseline="0" noProof="0">
              <a:ln>
                <a:noFill/>
              </a:ln>
              <a:solidFill>
                <a:srgbClr val="231F2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You may receive the Under 16 Cancer Patient Experience Survey through the post in April 2025. The survey will ask you about your experience of cancer care.</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The NHS and cancer charities use the results to understand what is working well and which areas need improvement.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a:ea typeface="+mn-ea"/>
                <a:cs typeface="Arial"/>
              </a:rPr>
              <a:t>If you are invited, please take part and share your experiences of </a:t>
            </a:r>
            <a:r>
              <a:rPr lang="en-GB" sz="1600">
                <a:solidFill>
                  <a:srgbClr val="231F20"/>
                </a:solidFill>
                <a:latin typeface="Arial"/>
                <a:cs typeface="Arial"/>
              </a:rPr>
              <a:t>the care you’ve received</a:t>
            </a:r>
            <a:r>
              <a:rPr kumimoji="0" lang="en-GB" sz="1600" b="0" i="0" u="none" strike="noStrike" kern="1200" cap="none" spc="0" normalizeH="0" baseline="0" noProof="0">
                <a:ln>
                  <a:noFill/>
                </a:ln>
                <a:solidFill>
                  <a:srgbClr val="231F20"/>
                </a:solidFill>
                <a:effectLst/>
                <a:uLnTx/>
                <a:uFillTx/>
                <a:latin typeface="Arial"/>
                <a:ea typeface="+mn-ea"/>
                <a:cs typeface="Arial"/>
              </a:rPr>
              <a:t>.   </a:t>
            </a:r>
          </a:p>
        </p:txBody>
      </p:sp>
      <p:sp>
        <p:nvSpPr>
          <p:cNvPr id="7" name="TextBox 6">
            <a:extLst>
              <a:ext uri="{FF2B5EF4-FFF2-40B4-BE49-F238E27FC236}">
                <a16:creationId xmlns:a16="http://schemas.microsoft.com/office/drawing/2014/main" id="{385F8FD2-2C80-5A5D-5E0A-32954121559C}"/>
              </a:ext>
            </a:extLst>
          </p:cNvPr>
          <p:cNvSpPr txBox="1"/>
          <p:nvPr/>
        </p:nvSpPr>
        <p:spPr>
          <a:xfrm>
            <a:off x="355846" y="1059842"/>
            <a:ext cx="1166018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5EB8">
                    <a:lumMod val="25000"/>
                  </a:srgbClr>
                </a:solidFill>
                <a:effectLst/>
                <a:uLnTx/>
                <a:uFillTx/>
                <a:latin typeface="Arial"/>
                <a:ea typeface="+mn-ea"/>
                <a:cs typeface="Arial"/>
              </a:rPr>
              <a:t>This script has been developed for NHS staff to use when speaking to patients and their parents or carers. Some feedback we have received from patient representatives is that patients are much more likely to take note of the survey if it is spoken about by their healthcare professional.</a:t>
            </a:r>
          </a:p>
        </p:txBody>
      </p:sp>
      <p:sp>
        <p:nvSpPr>
          <p:cNvPr id="3" name="TextBox 6">
            <a:extLst>
              <a:ext uri="{FF2B5EF4-FFF2-40B4-BE49-F238E27FC236}">
                <a16:creationId xmlns:a16="http://schemas.microsoft.com/office/drawing/2014/main" id="{A9125E65-363A-6ECA-EB0C-20A364A7AD2F}"/>
              </a:ext>
            </a:extLst>
          </p:cNvPr>
          <p:cNvSpPr txBox="1"/>
          <p:nvPr/>
        </p:nvSpPr>
        <p:spPr>
          <a:xfrm>
            <a:off x="483862" y="3982276"/>
            <a:ext cx="10958598" cy="181588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231F20"/>
                </a:solidFill>
                <a:effectLst/>
                <a:uLnTx/>
                <a:uFillTx/>
                <a:latin typeface="Arial"/>
                <a:ea typeface="+mn-ea"/>
                <a:cs typeface="Arial"/>
              </a:rPr>
              <a:t>Note for NHS staff on eligibility of cancer patients for the U16 CPES: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GB" sz="1600">
                <a:solidFill>
                  <a:srgbClr val="231F20"/>
                </a:solidFill>
                <a:latin typeface="Arial" panose="020B0604020202020204"/>
                <a:cs typeface="Arial"/>
              </a:rPr>
              <a:t>Patients with a confirmed cancer or tumour diagnosis who received inpatient or day case care from an NHS Principal Treatment Centre (PTC) in 2024, aged under 16 at their time of discharge.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Not all cancer patients will be invited as some exclusion criteria is applied to the sampling. For example, we exclude private patients, anyone known to be a current inpatient, patients solely treated at POSCUs, and patients without a UK postal address.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For more information on the survey, please visit </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hlinkClick r:id="rId3"/>
              </a:rPr>
              <a:t>www.under16cancerexperiencesurvey.co.uk</a:t>
            </a:r>
            <a:r>
              <a:rPr kumimoji="0" lang="en-GB" sz="1600" b="0" i="0" u="none" strike="noStrike" kern="1200" cap="none" spc="0" normalizeH="0" baseline="0" noProof="0">
                <a:ln>
                  <a:noFill/>
                </a:ln>
                <a:solidFill>
                  <a:srgbClr val="231F20"/>
                </a:solidFill>
                <a:effectLst/>
                <a:uLnTx/>
                <a:uFillTx/>
                <a:latin typeface="Arial" panose="020B0604020202020204"/>
                <a:ea typeface="+mn-ea"/>
                <a:cs typeface="Arial"/>
              </a:rPr>
              <a:t>.  </a:t>
            </a:r>
          </a:p>
        </p:txBody>
      </p:sp>
    </p:spTree>
    <p:extLst>
      <p:ext uri="{BB962C8B-B14F-4D97-AF65-F5344CB8AC3E}">
        <p14:creationId xmlns:p14="http://schemas.microsoft.com/office/powerpoint/2010/main" val="6044406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7215"/>
            <a:ext cx="11404154" cy="865186"/>
          </a:xfrm>
        </p:spPr>
        <p:txBody>
          <a:bodyPr/>
          <a:lstStyle/>
          <a:p>
            <a:r>
              <a:rPr lang="en-GB"/>
              <a:t>Social media copy</a:t>
            </a:r>
            <a:endParaRPr lang="en-GB" spc="-40"/>
          </a:p>
        </p:txBody>
      </p:sp>
      <p:sp>
        <p:nvSpPr>
          <p:cNvPr id="3" name="TextBox 6">
            <a:extLst>
              <a:ext uri="{FF2B5EF4-FFF2-40B4-BE49-F238E27FC236}">
                <a16:creationId xmlns:a16="http://schemas.microsoft.com/office/drawing/2014/main" id="{0432E422-BE4A-4805-AB7B-1D338C50859C}"/>
              </a:ext>
            </a:extLst>
          </p:cNvPr>
          <p:cNvSpPr txBox="1"/>
          <p:nvPr/>
        </p:nvSpPr>
        <p:spPr>
          <a:xfrm>
            <a:off x="455407" y="1162401"/>
            <a:ext cx="11304593" cy="37856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600">
                <a:latin typeface="Arial"/>
                <a:cs typeface="Arial"/>
              </a:rPr>
              <a:t>Over the following pages you will find suggested copy for:</a:t>
            </a:r>
          </a:p>
          <a:p>
            <a:pPr fontAlgn="base"/>
            <a:endParaRPr lang="en-GB" sz="1600">
              <a:latin typeface="Arial"/>
              <a:cs typeface="Arial"/>
            </a:endParaRPr>
          </a:p>
          <a:p>
            <a:pPr marL="285750" indent="-285750" fontAlgn="base">
              <a:buFont typeface="Arial"/>
              <a:buChar char="•"/>
            </a:pPr>
            <a:r>
              <a:rPr lang="en-GB" sz="1600"/>
              <a:t>Bluesky / X (formerly Twitter) </a:t>
            </a:r>
            <a:endParaRPr lang="en-GB" sz="1600">
              <a:cs typeface="Arial"/>
            </a:endParaRPr>
          </a:p>
          <a:p>
            <a:pPr marL="285750" indent="-285750" fontAlgn="base">
              <a:buFont typeface="Arial"/>
              <a:buChar char="•"/>
            </a:pPr>
            <a:r>
              <a:rPr lang="en-GB" sz="1600"/>
              <a:t>Facebook </a:t>
            </a:r>
            <a:endParaRPr lang="en-GB" sz="1600">
              <a:cs typeface="Arial"/>
            </a:endParaRPr>
          </a:p>
          <a:p>
            <a:pPr marL="285750" indent="-285750" fontAlgn="base">
              <a:buFont typeface="Arial"/>
              <a:buChar char="•"/>
            </a:pPr>
            <a:r>
              <a:rPr lang="en-GB" sz="1600"/>
              <a:t>Instagram</a:t>
            </a:r>
            <a:endParaRPr lang="en-GB" sz="1600">
              <a:cs typeface="Arial"/>
            </a:endParaRPr>
          </a:p>
          <a:p>
            <a:pPr marL="285750" indent="-285750" fontAlgn="base">
              <a:buFont typeface="Arial"/>
              <a:buChar char="•"/>
            </a:pPr>
            <a:r>
              <a:rPr lang="en-GB" sz="1600"/>
              <a:t>LinkedIn </a:t>
            </a:r>
            <a:endParaRPr lang="en-GB" sz="1600">
              <a:cs typeface="Arial"/>
            </a:endParaRPr>
          </a:p>
          <a:p>
            <a:pPr fontAlgn="base"/>
            <a:endParaRPr lang="en-GB" sz="1600">
              <a:latin typeface="Arial" panose="020B0604020202020204" pitchFamily="34" charset="0"/>
              <a:cs typeface="Arial" panose="020B0604020202020204" pitchFamily="34" charset="0"/>
            </a:endParaRPr>
          </a:p>
          <a:p>
            <a:pPr fontAlgn="base"/>
            <a:r>
              <a:rPr lang="en-GB" sz="1600">
                <a:latin typeface="Arial"/>
                <a:cs typeface="Arial"/>
              </a:rPr>
              <a:t>Alongside the wording provided, you can share assets provided in this toolkit, for example:</a:t>
            </a:r>
          </a:p>
          <a:p>
            <a:pPr fontAlgn="base"/>
            <a:endParaRPr lang="en-GB" sz="1600">
              <a:latin typeface="Arial"/>
              <a:cs typeface="Arial"/>
            </a:endParaRPr>
          </a:p>
          <a:p>
            <a:pPr marL="285750" indent="-285750" fontAlgn="base">
              <a:buFont typeface="Arial"/>
              <a:buChar char="•"/>
            </a:pPr>
            <a:r>
              <a:rPr lang="en-GB" sz="1600">
                <a:latin typeface="Arial"/>
                <a:cs typeface="Arial"/>
              </a:rPr>
              <a:t>Social media cards</a:t>
            </a:r>
          </a:p>
          <a:p>
            <a:pPr marL="285750" indent="-285750" fontAlgn="base">
              <a:buFont typeface="Arial"/>
              <a:buChar char="•"/>
            </a:pPr>
            <a:r>
              <a:rPr lang="en-GB" sz="1600">
                <a:latin typeface="Arial"/>
                <a:cs typeface="Arial"/>
              </a:rPr>
              <a:t>Improvement work posters</a:t>
            </a:r>
          </a:p>
          <a:p>
            <a:pPr marL="285750" indent="-285750" fontAlgn="base">
              <a:buFont typeface="Arial"/>
              <a:buChar char="•"/>
            </a:pPr>
            <a:r>
              <a:rPr lang="en-GB" sz="1600">
                <a:latin typeface="Arial"/>
                <a:cs typeface="Arial"/>
              </a:rPr>
              <a:t>Latest results</a:t>
            </a:r>
          </a:p>
          <a:p>
            <a:pPr marL="285750" indent="-285750" fontAlgn="base">
              <a:buFont typeface="Arial"/>
              <a:buChar char="•"/>
            </a:pPr>
            <a:r>
              <a:rPr lang="en-GB" sz="1600">
                <a:latin typeface="Arial"/>
                <a:cs typeface="Arial"/>
              </a:rPr>
              <a:t>Promotional video</a:t>
            </a:r>
          </a:p>
          <a:p>
            <a:pPr fontAlgn="base"/>
            <a:endParaRPr lang="en-GB" sz="1600">
              <a:latin typeface="Arial"/>
              <a:cs typeface="Arial"/>
            </a:endParaRPr>
          </a:p>
          <a:p>
            <a:pPr fontAlgn="base"/>
            <a:r>
              <a:rPr lang="en-GB" sz="1600"/>
              <a:t>When posting on social media about the survey please use the hashtag #U16CancerPatientSurvey and tag @NHSEngland. </a:t>
            </a:r>
            <a:endParaRPr lang="en-GB" sz="1600">
              <a:cs typeface="Arial"/>
            </a:endParaRPr>
          </a:p>
        </p:txBody>
      </p:sp>
      <p:sp>
        <p:nvSpPr>
          <p:cNvPr id="2" name="AutoShape 2" descr="Social Media Icon Set with X Icon PNG vector in SVG, PDF, AI, CDR format">
            <a:extLst>
              <a:ext uri="{FF2B5EF4-FFF2-40B4-BE49-F238E27FC236}">
                <a16:creationId xmlns:a16="http://schemas.microsoft.com/office/drawing/2014/main" id="{45855959-3B46-EEF0-31BD-9F5DB07A239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49308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01499" y="231756"/>
            <a:ext cx="11404154" cy="865186"/>
          </a:xfrm>
        </p:spPr>
        <p:txBody>
          <a:bodyPr/>
          <a:lstStyle/>
          <a:p>
            <a:r>
              <a:rPr lang="en-GB"/>
              <a:t>Bluesky / X (formerly Twitter)</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393922" y="1229064"/>
            <a:ext cx="10826528" cy="418576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a:t>We want to listen &amp; learn from the experiences of young people diagnosed with cancer to improve the care &amp; support the NHS provides. Take part in the #U16CancerPatientSurvey to help us develop cancer services for children &amp; young people. </a:t>
            </a:r>
            <a:r>
              <a:rPr lang="en-GB" sz="1400">
                <a:hlinkClick r:id="rId3"/>
              </a:rPr>
              <a:t>www.under16cancerexperiencesurvey.co.uk</a:t>
            </a:r>
            <a:r>
              <a:rPr lang="en-GB" sz="1400"/>
              <a:t>.  </a:t>
            </a:r>
          </a:p>
          <a:p>
            <a:pPr fontAlgn="base"/>
            <a:endParaRPr lang="en-GB" sz="1400"/>
          </a:p>
          <a:p>
            <a:pPr fontAlgn="base"/>
            <a:endParaRPr lang="en-GB" sz="1400"/>
          </a:p>
          <a:p>
            <a:pPr fontAlgn="base"/>
            <a:r>
              <a:rPr lang="en-GB" sz="1400"/>
              <a:t>To provide the best possible care for young people diagnosed with cancer, it’s important for us to listen &amp; learn from their experiences. The #U16CancerPatientSurvey informs how we deliver cancer services. @NHSEngland @PickerEurope </a:t>
            </a:r>
            <a:r>
              <a:rPr lang="en-GB" sz="1400">
                <a:hlinkClick r:id="rId3"/>
              </a:rPr>
              <a:t>www.under16cancerexperiencesurvey.co.uk</a:t>
            </a:r>
            <a:r>
              <a:rPr lang="en-GB" sz="1400"/>
              <a:t>. </a:t>
            </a:r>
          </a:p>
          <a:p>
            <a:pPr marL="342900" indent="-342900" fontAlgn="base">
              <a:buAutoNum type="arabicPeriod"/>
            </a:pPr>
            <a:endParaRPr lang="en-GB" sz="1400"/>
          </a:p>
          <a:p>
            <a:pPr fontAlgn="base"/>
            <a:endParaRPr lang="en-GB" sz="1400"/>
          </a:p>
          <a:p>
            <a:pPr fontAlgn="base"/>
            <a:r>
              <a:rPr lang="en-GB" sz="1400"/>
              <a:t>Children aged 16 and under cared for or treated for cancer in 2024 and their parents/carers, are being invited to take part in a survey to help improve cancer care services. @NHSEngland #U16CancerPatientSurvey </a:t>
            </a:r>
            <a:r>
              <a:rPr lang="en-GB" sz="1400">
                <a:hlinkClick r:id="rId3"/>
              </a:rPr>
              <a:t>www.under16cancerexperiencesurvey.co.uk</a:t>
            </a:r>
            <a:r>
              <a:rPr lang="en-GB" sz="1400"/>
              <a:t>.  </a:t>
            </a:r>
          </a:p>
          <a:p>
            <a:pPr fontAlgn="base"/>
            <a:endParaRPr lang="en-GB" sz="1400"/>
          </a:p>
          <a:p>
            <a:pPr marL="342900" indent="-342900" fontAlgn="base">
              <a:buAutoNum type="arabicPeriod"/>
            </a:pPr>
            <a:endParaRPr lang="en-GB" sz="1400"/>
          </a:p>
          <a:p>
            <a:pPr fontAlgn="base"/>
            <a:r>
              <a:rPr lang="en-GB" sz="1400"/>
              <a:t>The Under 16 Cancer Patient Experience Survey informs how the NHS delivers cancer services and aims to improve outcomes for children affected by cancer. If you receive a survey in the post, please have your say. @NHSEngland @PickerEurope #U16CancerPatientSurvey </a:t>
            </a:r>
            <a:r>
              <a:rPr lang="en-GB" sz="1400">
                <a:hlinkClick r:id="rId3"/>
              </a:rPr>
              <a:t>www.under16cancerexperiencesurvey.co.uk</a:t>
            </a:r>
            <a:endParaRPr lang="en-GB" sz="1400"/>
          </a:p>
          <a:p>
            <a:pPr marL="342900" indent="-342900" fontAlgn="base">
              <a:buAutoNum type="arabicPeriod"/>
            </a:pPr>
            <a:endParaRPr lang="en-GB" sz="1400">
              <a:latin typeface="Arial"/>
              <a:cs typeface="Arial"/>
            </a:endParaRPr>
          </a:p>
          <a:p>
            <a:pPr marL="342900" indent="-342900" fontAlgn="base">
              <a:buAutoNum type="arabicPeriod"/>
            </a:pPr>
            <a:endParaRPr lang="en-GB" sz="1400">
              <a:latin typeface="Arial"/>
              <a:cs typeface="Arial"/>
            </a:endParaRPr>
          </a:p>
        </p:txBody>
      </p:sp>
      <p:cxnSp>
        <p:nvCxnSpPr>
          <p:cNvPr id="3" name="Straight Connector 2">
            <a:extLst>
              <a:ext uri="{FF2B5EF4-FFF2-40B4-BE49-F238E27FC236}">
                <a16:creationId xmlns:a16="http://schemas.microsoft.com/office/drawing/2014/main" id="{C462294F-5BAA-3394-6207-CCF0D6C91E66}"/>
              </a:ext>
            </a:extLst>
          </p:cNvPr>
          <p:cNvCxnSpPr/>
          <p:nvPr/>
        </p:nvCxnSpPr>
        <p:spPr>
          <a:xfrm>
            <a:off x="501499" y="2136140"/>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FC37838-337A-0270-9A94-DE8B85E1C839}"/>
              </a:ext>
            </a:extLst>
          </p:cNvPr>
          <p:cNvCxnSpPr/>
          <p:nvPr/>
        </p:nvCxnSpPr>
        <p:spPr>
          <a:xfrm>
            <a:off x="510643" y="3212084"/>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5CAAE5C-C401-A5FA-65FE-1DE98481DBBD}"/>
              </a:ext>
            </a:extLst>
          </p:cNvPr>
          <p:cNvCxnSpPr/>
          <p:nvPr/>
        </p:nvCxnSpPr>
        <p:spPr>
          <a:xfrm>
            <a:off x="501499" y="4068572"/>
            <a:ext cx="111076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585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89249" y="296883"/>
            <a:ext cx="11404154" cy="865186"/>
          </a:xfrm>
        </p:spPr>
        <p:txBody>
          <a:bodyPr/>
          <a:lstStyle/>
          <a:p>
            <a:r>
              <a:rPr lang="en-GB"/>
              <a:t>Facebook</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293900" y="1162069"/>
            <a:ext cx="11315071" cy="35394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a:t>We want to listen and learn from the experiences of children diagnosed with cancer to improve the care and support the NHS provides. The Under 16 Cancer Patient Experience Survey informs how we deliver cancer services for children and young people. If you receive a survey in the post, please take part. For more information, visit </a:t>
            </a:r>
            <a:r>
              <a:rPr lang="en-GB" sz="1400">
                <a:hlinkClick r:id="rId3"/>
              </a:rPr>
              <a:t>www.under16cancerexperiencesurvey.co.uk</a:t>
            </a:r>
            <a:r>
              <a:rPr lang="en-GB" sz="1400"/>
              <a:t>.  #U16CancerPatientSurvey #ChildrensCancer #ChildhoodCancer </a:t>
            </a:r>
          </a:p>
          <a:p>
            <a:pPr fontAlgn="base"/>
            <a:endParaRPr lang="en-GB" sz="1400"/>
          </a:p>
          <a:p>
            <a:pPr fontAlgn="base"/>
            <a:endParaRPr lang="en-GB" sz="1400"/>
          </a:p>
          <a:p>
            <a:pPr fontAlgn="base"/>
            <a:r>
              <a:rPr lang="en-GB" sz="1400"/>
              <a:t>To continue to improve our services, we want to listen and learn from the experiences of children diagnosed with cancer. If invited, have your voice heard by completing the Under 16 Cancer Patient Experience Survey. For more information, visit </a:t>
            </a:r>
            <a:r>
              <a:rPr lang="en-GB" sz="1400">
                <a:hlinkClick r:id="rId3"/>
              </a:rPr>
              <a:t>www.under16cancerexperiencesurvey.co.uk</a:t>
            </a:r>
            <a:r>
              <a:rPr lang="en-GB" sz="1400"/>
              <a:t>. #U16CancerPatientSurvey #ChildrensCancer #ChildhoodCancer </a:t>
            </a:r>
          </a:p>
          <a:p>
            <a:pPr fontAlgn="base"/>
            <a:endParaRPr lang="en-GB" sz="1400"/>
          </a:p>
          <a:p>
            <a:pPr marL="342900" indent="-342900" fontAlgn="base">
              <a:buAutoNum type="arabicPeriod"/>
            </a:pPr>
            <a:endParaRPr lang="en-GB" sz="1400"/>
          </a:p>
          <a:p>
            <a:pPr fontAlgn="base"/>
            <a:r>
              <a:rPr lang="en-GB" sz="1400"/>
              <a:t>Help improve cancer services for young people and have your say. Children under the age of 16 cared or treated for cancer in 2024 and their parents/carers are being invited to take part in a survey to help with the continued improvement of cancer care for young people. If you receive a survey in the post, please have your say. #U16CancerPatientSurvey </a:t>
            </a:r>
            <a:r>
              <a:rPr lang="en-GB" sz="1400">
                <a:hlinkClick r:id="rId3"/>
              </a:rPr>
              <a:t>www.under16cancerexperiencesurvey.co.uk</a:t>
            </a:r>
            <a:r>
              <a:rPr lang="en-GB" sz="1400"/>
              <a:t>. #U16CancerPatientSurvey #ChildrensCancer #ChildhoodCancer</a:t>
            </a:r>
            <a:endParaRPr lang="en-GB" sz="1400">
              <a:latin typeface="Arial" panose="020B0604020202020204" pitchFamily="34" charset="0"/>
              <a:cs typeface="Arial" panose="020B0604020202020204" pitchFamily="34" charset="0"/>
            </a:endParaRPr>
          </a:p>
          <a:p>
            <a:pPr fontAlgn="base"/>
            <a:endParaRPr lang="en-GB" sz="140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B4519926-7870-44D0-29E9-404ED3A1A3B4}"/>
              </a:ext>
            </a:extLst>
          </p:cNvPr>
          <p:cNvCxnSpPr/>
          <p:nvPr/>
        </p:nvCxnSpPr>
        <p:spPr>
          <a:xfrm>
            <a:off x="389249" y="2288540"/>
            <a:ext cx="1110760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7390D7E-1032-74C3-353F-7E6843A635D9}"/>
              </a:ext>
            </a:extLst>
          </p:cNvPr>
          <p:cNvCxnSpPr/>
          <p:nvPr/>
        </p:nvCxnSpPr>
        <p:spPr>
          <a:xfrm>
            <a:off x="389249" y="3429000"/>
            <a:ext cx="1110760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418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34094"/>
            <a:ext cx="11404154" cy="865186"/>
          </a:xfrm>
        </p:spPr>
        <p:txBody>
          <a:bodyPr/>
          <a:lstStyle/>
          <a:p>
            <a:r>
              <a:rPr lang="en-GB"/>
              <a:t>Instagram</a:t>
            </a:r>
            <a:endParaRPr lang="en-GB" spc="-40"/>
          </a:p>
        </p:txBody>
      </p:sp>
      <p:sp>
        <p:nvSpPr>
          <p:cNvPr id="2" name="TextBox 6">
            <a:extLst>
              <a:ext uri="{FF2B5EF4-FFF2-40B4-BE49-F238E27FC236}">
                <a16:creationId xmlns:a16="http://schemas.microsoft.com/office/drawing/2014/main" id="{0432E422-BE4A-4805-AB7B-1D338C50859C}"/>
              </a:ext>
            </a:extLst>
          </p:cNvPr>
          <p:cNvSpPr txBox="1"/>
          <p:nvPr/>
        </p:nvSpPr>
        <p:spPr>
          <a:xfrm>
            <a:off x="340560" y="988183"/>
            <a:ext cx="11404154" cy="477053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b="1" u="sng"/>
              <a:t>Instagram stories </a:t>
            </a:r>
          </a:p>
          <a:p>
            <a:pPr fontAlgn="base"/>
            <a:endParaRPr lang="en-GB" sz="1400"/>
          </a:p>
          <a:p>
            <a:pPr fontAlgn="base"/>
            <a:r>
              <a:rPr lang="en-GB" sz="1400"/>
              <a:t>Story one - Childhood cancer has a devastating impact on the emotional health and wellbeing of the child and their family, both during and after treatment. (Link to </a:t>
            </a:r>
            <a:r>
              <a:rPr lang="en-GB" sz="1400">
                <a:hlinkClick r:id="rId3"/>
              </a:rPr>
              <a:t>www.under16cancerexperiencesurvey.co.uk</a:t>
            </a:r>
            <a:r>
              <a:rPr lang="en-GB" sz="1400"/>
              <a:t>) </a:t>
            </a:r>
          </a:p>
          <a:p>
            <a:pPr fontAlgn="base"/>
            <a:endParaRPr lang="en-GB" sz="1400"/>
          </a:p>
          <a:p>
            <a:pPr fontAlgn="base"/>
            <a:r>
              <a:rPr lang="en-GB" sz="1400"/>
              <a:t>Story two - Children’s treatment and experience of cancer differs greatly from adults, and we recognise the need for a personalised approach to children’s cancer care. (Link to </a:t>
            </a:r>
            <a:r>
              <a:rPr lang="en-GB" sz="1400">
                <a:hlinkClick r:id="rId3"/>
              </a:rPr>
              <a:t>www.under16cancerexperiencesurvey.co.uk</a:t>
            </a:r>
            <a:r>
              <a:rPr lang="en-GB" sz="1400"/>
              <a:t>) </a:t>
            </a:r>
          </a:p>
          <a:p>
            <a:pPr fontAlgn="base"/>
            <a:endParaRPr lang="en-GB" sz="1400"/>
          </a:p>
          <a:p>
            <a:pPr fontAlgn="base"/>
            <a:r>
              <a:rPr lang="en-GB" sz="1400"/>
              <a:t>Story three - The Under 16 Cancer Patient Experience Survey will inform how we deliver cancer services for children and young people. (Link to </a:t>
            </a:r>
            <a:r>
              <a:rPr lang="en-GB" sz="1400">
                <a:hlinkClick r:id="rId3"/>
              </a:rPr>
              <a:t>www.under16cancerexperiencesurvey.co.uk</a:t>
            </a:r>
            <a:r>
              <a:rPr lang="en-GB" sz="1400"/>
              <a:t>) </a:t>
            </a:r>
          </a:p>
          <a:p>
            <a:pPr fontAlgn="base"/>
            <a:endParaRPr lang="en-GB" sz="1400"/>
          </a:p>
          <a:p>
            <a:pPr fontAlgn="base"/>
            <a:r>
              <a:rPr lang="en-GB" sz="1400"/>
              <a:t>Story four - If you receive a survey in the post, please have your say and help us improve our services. (Link to </a:t>
            </a:r>
            <a:r>
              <a:rPr lang="en-GB" sz="1400">
                <a:hlinkClick r:id="rId3"/>
              </a:rPr>
              <a:t>www.under16cancerexperiencesurvey.co.uk</a:t>
            </a:r>
            <a:r>
              <a:rPr lang="en-GB" sz="1400"/>
              <a:t>) </a:t>
            </a:r>
          </a:p>
          <a:p>
            <a:pPr fontAlgn="base"/>
            <a:endParaRPr lang="en-GB" sz="1400"/>
          </a:p>
          <a:p>
            <a:pPr fontAlgn="base"/>
            <a:r>
              <a:rPr lang="en-GB" sz="1400" b="1" u="sng"/>
              <a:t>Instagram post </a:t>
            </a:r>
          </a:p>
          <a:p>
            <a:pPr fontAlgn="base"/>
            <a:endParaRPr lang="en-GB" sz="1400"/>
          </a:p>
          <a:p>
            <a:pPr fontAlgn="base"/>
            <a:r>
              <a:rPr lang="en-GB" sz="1400"/>
              <a:t>A childhood cancer diagnosis understandably has a devastating impact on the emotional health and wellbeing of the child and their family, both during and after treatment. We want to listen and learn from the experiences of children diagnosed with cancer to improve the care and support the NHS provides. The Under 16 Cancer Patient Experience Survey will help us understand and develop our cancer services for children and young people in line with their needs. #U16CancerPatientSurvey #cancercare #childrenwithcancer</a:t>
            </a:r>
            <a:endParaRPr lang="en-GB" sz="1400">
              <a:latin typeface="Arial" panose="020B0604020202020204" pitchFamily="34" charset="0"/>
              <a:cs typeface="Arial" panose="020B0604020202020204" pitchFamily="34" charset="0"/>
            </a:endParaRPr>
          </a:p>
          <a:p>
            <a:pPr fontAlgn="base"/>
            <a:endParaRPr lang="en-GB" sz="1200">
              <a:latin typeface="Arial" panose="020B0604020202020204" pitchFamily="34" charset="0"/>
              <a:cs typeface="Arial" panose="020B0604020202020204" pitchFamily="34" charset="0"/>
            </a:endParaRPr>
          </a:p>
          <a:p>
            <a:pPr fontAlgn="base"/>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693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C2EED-33DD-0CA0-0546-BD1E74D5010E}"/>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884EB73D-6930-A6AC-6851-82E98F3EE730}"/>
              </a:ext>
            </a:extLst>
          </p:cNvPr>
          <p:cNvSpPr>
            <a:spLocks noGrp="1"/>
          </p:cNvSpPr>
          <p:nvPr>
            <p:ph type="title"/>
          </p:nvPr>
        </p:nvSpPr>
        <p:spPr>
          <a:xfrm>
            <a:off x="393923" y="255794"/>
            <a:ext cx="11404154" cy="865186"/>
          </a:xfrm>
        </p:spPr>
        <p:txBody>
          <a:bodyPr/>
          <a:lstStyle/>
          <a:p>
            <a:r>
              <a:rPr lang="en-GB"/>
              <a:t>LinkedIn</a:t>
            </a:r>
            <a:endParaRPr lang="en-GB" spc="-40"/>
          </a:p>
        </p:txBody>
      </p:sp>
      <p:sp>
        <p:nvSpPr>
          <p:cNvPr id="2" name="TextBox 6">
            <a:extLst>
              <a:ext uri="{FF2B5EF4-FFF2-40B4-BE49-F238E27FC236}">
                <a16:creationId xmlns:a16="http://schemas.microsoft.com/office/drawing/2014/main" id="{57C8B536-D28E-FF7F-F063-ED50262DB087}"/>
              </a:ext>
            </a:extLst>
          </p:cNvPr>
          <p:cNvSpPr txBox="1"/>
          <p:nvPr/>
        </p:nvSpPr>
        <p:spPr>
          <a:xfrm>
            <a:off x="322272" y="1207639"/>
            <a:ext cx="11404154" cy="181588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400"/>
              <a:t>The Under 16 Cancer Patient Experience Survey helps us to understand and improve the care and experience for children under the age of 16 in care and treatment for cancer.</a:t>
            </a:r>
          </a:p>
          <a:p>
            <a:pPr fontAlgn="base"/>
            <a:endParaRPr lang="en-GB" sz="1400"/>
          </a:p>
          <a:p>
            <a:pPr fontAlgn="base"/>
            <a:r>
              <a:rPr lang="en-GB" sz="1400"/>
              <a:t>The results from the survey will provide national-level insight into the experiences of children with cancer and inform how the NHS delivers cancer services going forward. The aim is to radically improve the outcomes for children and young people affected by cancer. </a:t>
            </a:r>
          </a:p>
          <a:p>
            <a:pPr fontAlgn="base"/>
            <a:endParaRPr lang="en-GB" sz="1400"/>
          </a:p>
          <a:p>
            <a:pPr fontAlgn="base"/>
            <a:r>
              <a:rPr lang="en-GB" sz="1400"/>
              <a:t>Children who received cancer-related care and treatment in 2024, and their parents or carers, will receive a survey in the post from April 2025. For more information, visit </a:t>
            </a:r>
            <a:r>
              <a:rPr lang="en-GB" sz="1400">
                <a:hlinkClick r:id="rId3"/>
              </a:rPr>
              <a:t>www.under16cancerexperiencesurvey.co.uk</a:t>
            </a:r>
            <a:r>
              <a:rPr lang="en-GB" sz="1400"/>
              <a:t>. </a:t>
            </a:r>
            <a:endParaRPr lang="en-GB"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4205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B86A85-4143-672B-7A38-263745A67F6F}"/>
              </a:ext>
            </a:extLst>
          </p:cNvPr>
          <p:cNvSpPr>
            <a:spLocks noGrp="1"/>
          </p:cNvSpPr>
          <p:nvPr>
            <p:ph type="title" idx="4294967295"/>
          </p:nvPr>
        </p:nvSpPr>
        <p:spPr>
          <a:xfrm>
            <a:off x="749808" y="2290001"/>
            <a:ext cx="6180138" cy="96202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6000" b="1">
                <a:latin typeface="+mn-lt"/>
                <a:ea typeface="+mn-ea"/>
                <a:cs typeface="+mn-cs"/>
              </a:rPr>
              <a:t>Communications assets</a:t>
            </a:r>
            <a:endParaRPr kumimoji="0" lang="en-GB" sz="6000" b="1"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825657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987964"/>
            <a:ext cx="11404153" cy="1082951"/>
          </a:xfrm>
        </p:spPr>
        <p:txBody>
          <a:bodyPr vert="horz" lIns="0" tIns="0" rIns="0" bIns="0" rtlCol="0" anchor="t">
            <a:noAutofit/>
          </a:bodyPr>
          <a:lstStyle/>
          <a:p>
            <a:pPr fontAlgn="base"/>
            <a:r>
              <a:rPr lang="en-GB" sz="1600" b="0">
                <a:solidFill>
                  <a:schemeClr val="tx1"/>
                </a:solidFill>
              </a:rPr>
              <a:t>These social media cards can be shared alongside social media posts. There are versions in different sizes suitable for different platforms. Social media cards can be downloaded </a:t>
            </a:r>
            <a:r>
              <a:rPr lang="en-GB" sz="1600" b="0" i="0" u="sng" strike="noStrike">
                <a:solidFill>
                  <a:srgbClr val="0563C1"/>
                </a:solidFill>
                <a:effectLst/>
                <a:highlight>
                  <a:srgbClr val="F5F5F5"/>
                </a:highlight>
                <a:latin typeface="Arial"/>
                <a:cs typeface="Arial"/>
                <a:hlinkClick r:id="rId3"/>
              </a:rPr>
              <a:t>here</a:t>
            </a:r>
            <a:r>
              <a:rPr lang="en-GB" sz="1600" b="0">
                <a:solidFill>
                  <a:schemeClr val="tx1"/>
                </a:solidFill>
              </a:rPr>
              <a:t>.</a:t>
            </a:r>
            <a:endParaRPr lang="en-GB" sz="1600" b="0">
              <a:solidFill>
                <a:schemeClr val="tx1"/>
              </a:solidFill>
              <a:ea typeface="+mn-lt"/>
              <a:cs typeface="+mn-lt"/>
            </a:endParaRPr>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8363"/>
            <a:ext cx="11404154" cy="865186"/>
          </a:xfrm>
        </p:spPr>
        <p:txBody>
          <a:bodyPr/>
          <a:lstStyle/>
          <a:p>
            <a:r>
              <a:rPr lang="en-GB"/>
              <a:t>Social media cards</a:t>
            </a:r>
            <a:endParaRPr lang="en-GB" spc="-40"/>
          </a:p>
        </p:txBody>
      </p:sp>
      <p:pic>
        <p:nvPicPr>
          <p:cNvPr id="3" name="Picture 2" descr="A person in a hospital gown&#10;&#10;AI-generated content may be incorrect.">
            <a:extLst>
              <a:ext uri="{FF2B5EF4-FFF2-40B4-BE49-F238E27FC236}">
                <a16:creationId xmlns:a16="http://schemas.microsoft.com/office/drawing/2014/main" id="{8A649F96-A33E-FBD0-7D7E-07694E72A2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343" y="1745278"/>
            <a:ext cx="2849085" cy="1994359"/>
          </a:xfrm>
          <a:prstGeom prst="rect">
            <a:avLst/>
          </a:prstGeom>
        </p:spPr>
      </p:pic>
      <p:pic>
        <p:nvPicPr>
          <p:cNvPr id="8" name="Picture 7" descr="A child in a hospital bed with a tube on his nose&#10;&#10;AI-generated content may be incorrect.">
            <a:extLst>
              <a:ext uri="{FF2B5EF4-FFF2-40B4-BE49-F238E27FC236}">
                <a16:creationId xmlns:a16="http://schemas.microsoft.com/office/drawing/2014/main" id="{7FF03CB9-9B39-D356-F5E6-0285D4C6F2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85073" y="1762919"/>
            <a:ext cx="2823883" cy="1976718"/>
          </a:xfrm>
          <a:prstGeom prst="rect">
            <a:avLst/>
          </a:prstGeom>
        </p:spPr>
      </p:pic>
      <p:pic>
        <p:nvPicPr>
          <p:cNvPr id="12" name="Picture 11" descr="A child in a hospital bed&#10;&#10;AI-generated content may be incorrect.">
            <a:extLst>
              <a:ext uri="{FF2B5EF4-FFF2-40B4-BE49-F238E27FC236}">
                <a16:creationId xmlns:a16="http://schemas.microsoft.com/office/drawing/2014/main" id="{980F9B50-0341-1FDE-720A-977817042C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02424" y="4022520"/>
            <a:ext cx="2849084" cy="1994359"/>
          </a:xfrm>
          <a:prstGeom prst="rect">
            <a:avLst/>
          </a:prstGeom>
        </p:spPr>
      </p:pic>
      <p:pic>
        <p:nvPicPr>
          <p:cNvPr id="20" name="Picture 19" descr="A child in a hospital gown&#10;&#10;AI-generated content may be incorrect.">
            <a:extLst>
              <a:ext uri="{FF2B5EF4-FFF2-40B4-BE49-F238E27FC236}">
                <a16:creationId xmlns:a16="http://schemas.microsoft.com/office/drawing/2014/main" id="{535209BF-8A22-CADF-3708-603716E5A6C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33160" y="4022520"/>
            <a:ext cx="2823883" cy="1976718"/>
          </a:xfrm>
          <a:prstGeom prst="rect">
            <a:avLst/>
          </a:prstGeom>
        </p:spPr>
      </p:pic>
      <p:pic>
        <p:nvPicPr>
          <p:cNvPr id="22" name="Picture 21" descr="A person lying in a hospital bed&#10;&#10;AI-generated content may be incorrect.">
            <a:extLst>
              <a:ext uri="{FF2B5EF4-FFF2-40B4-BE49-F238E27FC236}">
                <a16:creationId xmlns:a16="http://schemas.microsoft.com/office/drawing/2014/main" id="{10967C91-1104-615C-3062-B299B9C36D9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45057" y="1762919"/>
            <a:ext cx="2874426" cy="2012098"/>
          </a:xfrm>
          <a:prstGeom prst="rect">
            <a:avLst/>
          </a:prstGeom>
        </p:spPr>
      </p:pic>
    </p:spTree>
    <p:extLst>
      <p:ext uri="{BB962C8B-B14F-4D97-AF65-F5344CB8AC3E}">
        <p14:creationId xmlns:p14="http://schemas.microsoft.com/office/powerpoint/2010/main" val="3388171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p:txBody>
          <a:bodyPr/>
          <a:lstStyle/>
          <a:p>
            <a:r>
              <a:rPr lang="en-GB" spc="-40"/>
              <a:t>Contents</a:t>
            </a:r>
          </a:p>
        </p:txBody>
      </p:sp>
      <p:sp>
        <p:nvSpPr>
          <p:cNvPr id="2" name="TextBox 1">
            <a:extLst>
              <a:ext uri="{FF2B5EF4-FFF2-40B4-BE49-F238E27FC236}">
                <a16:creationId xmlns:a16="http://schemas.microsoft.com/office/drawing/2014/main" id="{7E2DC268-8BD3-3B0B-748A-A8DE09D30DBD}"/>
              </a:ext>
            </a:extLst>
          </p:cNvPr>
          <p:cNvSpPr txBox="1"/>
          <p:nvPr/>
        </p:nvSpPr>
        <p:spPr>
          <a:xfrm>
            <a:off x="685800" y="1465118"/>
            <a:ext cx="11066318" cy="2677656"/>
          </a:xfrm>
          <a:prstGeom prst="rect">
            <a:avLst/>
          </a:prstGeom>
          <a:noFill/>
        </p:spPr>
        <p:txBody>
          <a:bodyPr wrap="square" rtlCol="0">
            <a:spAutoFit/>
          </a:bodyPr>
          <a:lstStyle/>
          <a:p>
            <a:pPr marL="285750" indent="-285750">
              <a:buFont typeface="Arial" panose="020B0604020202020204" pitchFamily="34" charset="0"/>
              <a:buChar char="•"/>
            </a:pPr>
            <a:r>
              <a:rPr lang="en-GB" sz="2800">
                <a:hlinkClick r:id="rId3" action="ppaction://hlinksldjump"/>
              </a:rPr>
              <a:t>About this toolkit</a:t>
            </a:r>
            <a:endParaRPr lang="en-GB" sz="2800"/>
          </a:p>
          <a:p>
            <a:pPr marL="285750" indent="-285750">
              <a:buFont typeface="Arial" panose="020B0604020202020204" pitchFamily="34" charset="0"/>
              <a:buChar char="•"/>
            </a:pPr>
            <a:endParaRPr lang="en-GB" sz="2800"/>
          </a:p>
          <a:p>
            <a:pPr marL="285750" indent="-285750">
              <a:buFont typeface="Arial" panose="020B0604020202020204" pitchFamily="34" charset="0"/>
              <a:buChar char="•"/>
            </a:pPr>
            <a:r>
              <a:rPr lang="en-GB" sz="2800">
                <a:hlinkClick r:id="rId4" action="ppaction://hlinksldjump"/>
              </a:rPr>
              <a:t>Communications messaging</a:t>
            </a:r>
            <a:endParaRPr lang="en-GB" sz="2800">
              <a:hlinkClick r:id="rId5" action="ppaction://hlinksldjump"/>
            </a:endParaRPr>
          </a:p>
          <a:p>
            <a:pPr marL="285750" indent="-285750">
              <a:buFont typeface="Arial" panose="020B0604020202020204" pitchFamily="34" charset="0"/>
              <a:buChar char="•"/>
            </a:pPr>
            <a:endParaRPr lang="en-GB" sz="2800">
              <a:hlinkClick r:id="rId5" action="ppaction://hlinksldjump"/>
            </a:endParaRPr>
          </a:p>
          <a:p>
            <a:pPr marL="285750" indent="-285750">
              <a:buFont typeface="Arial" panose="020B0604020202020204" pitchFamily="34" charset="0"/>
              <a:buChar char="•"/>
            </a:pPr>
            <a:r>
              <a:rPr lang="en-GB" sz="2800">
                <a:hlinkClick r:id="rId5" action="ppaction://hlinksldjump"/>
              </a:rPr>
              <a:t>Communications assets</a:t>
            </a:r>
            <a:endParaRPr lang="en-GB" sz="2800"/>
          </a:p>
          <a:p>
            <a:endParaRPr lang="en-GB" sz="2800"/>
          </a:p>
        </p:txBody>
      </p:sp>
    </p:spTree>
    <p:extLst>
      <p:ext uri="{BB962C8B-B14F-4D97-AF65-F5344CB8AC3E}">
        <p14:creationId xmlns:p14="http://schemas.microsoft.com/office/powerpoint/2010/main" val="4056545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97831" y="1175147"/>
            <a:ext cx="2949277" cy="4920853"/>
          </a:xfrm>
        </p:spPr>
        <p:txBody>
          <a:bodyPr vert="horz" lIns="0" tIns="0" rIns="0" bIns="0" rtlCol="0" anchor="t">
            <a:noAutofit/>
          </a:bodyPr>
          <a:lstStyle/>
          <a:p>
            <a:pPr fontAlgn="base"/>
            <a:r>
              <a:rPr lang="en-GB" sz="1400" b="0">
                <a:solidFill>
                  <a:schemeClr val="tx1"/>
                </a:solidFill>
              </a:rPr>
              <a:t>Please consider displaying these posters in areas that are visible to patients and their parents/carers, such as children’s cancer wards and waiting rooms. You can print them in colour or greyscale. You can also display them online, for example on your website, social media or screens in waiting areas. Posters can be downloaded </a:t>
            </a:r>
            <a:r>
              <a:rPr lang="en-GB" sz="1400" b="0" u="sng">
                <a:solidFill>
                  <a:srgbClr val="0563C1"/>
                </a:solidFill>
                <a:highlight>
                  <a:srgbClr val="F5F5F5"/>
                </a:highlight>
                <a:latin typeface="Arial"/>
                <a:cs typeface="Arial"/>
                <a:hlinkClick r:id="rId3"/>
              </a:rPr>
              <a:t>here</a:t>
            </a:r>
            <a:r>
              <a:rPr lang="en-GB" sz="1400" b="0">
                <a:solidFill>
                  <a:schemeClr val="tx1"/>
                </a:solidFill>
              </a:rPr>
              <a:t>.</a:t>
            </a:r>
          </a:p>
          <a:p>
            <a:pPr fontAlgn="base"/>
            <a:r>
              <a:rPr lang="en-GB" sz="1400" b="0">
                <a:solidFill>
                  <a:schemeClr val="tx1"/>
                </a:solidFill>
                <a:ea typeface="+mn-lt"/>
                <a:cs typeface="+mn-lt"/>
              </a:rPr>
              <a:t>Please note that these posters are separate from the ‘dissent posters’ </a:t>
            </a:r>
            <a:r>
              <a:rPr lang="en-GB" sz="1400" b="0">
                <a:solidFill>
                  <a:schemeClr val="tx1"/>
                </a:solidFill>
              </a:rPr>
              <a:t>which must be displayed. The purpose of the dissent posters is to provide an opportunity for patients to opt-out of receiving the survey.</a:t>
            </a:r>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60575" y="432000"/>
            <a:ext cx="11404154" cy="865186"/>
          </a:xfrm>
        </p:spPr>
        <p:txBody>
          <a:bodyPr/>
          <a:lstStyle/>
          <a:p>
            <a:r>
              <a:rPr lang="en-GB"/>
              <a:t>Posters</a:t>
            </a:r>
            <a:endParaRPr lang="en-GB" spc="-40"/>
          </a:p>
        </p:txBody>
      </p:sp>
      <p:pic>
        <p:nvPicPr>
          <p:cNvPr id="9" name="Picture 8">
            <a:extLst>
              <a:ext uri="{FF2B5EF4-FFF2-40B4-BE49-F238E27FC236}">
                <a16:creationId xmlns:a16="http://schemas.microsoft.com/office/drawing/2014/main" id="{71B29461-CE72-72E2-E3E7-4E9C9880B5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60637" y="591670"/>
            <a:ext cx="1935363" cy="2738333"/>
          </a:xfrm>
          <a:prstGeom prst="rect">
            <a:avLst/>
          </a:prstGeom>
        </p:spPr>
      </p:pic>
      <p:pic>
        <p:nvPicPr>
          <p:cNvPr id="14" name="Picture 13">
            <a:extLst>
              <a:ext uri="{FF2B5EF4-FFF2-40B4-BE49-F238E27FC236}">
                <a16:creationId xmlns:a16="http://schemas.microsoft.com/office/drawing/2014/main" id="{091E198D-1CE6-75A6-2BFF-50D63D6DE5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8051" y="591670"/>
            <a:ext cx="1949089" cy="2738333"/>
          </a:xfrm>
          <a:prstGeom prst="rect">
            <a:avLst/>
          </a:prstGeom>
        </p:spPr>
      </p:pic>
      <p:pic>
        <p:nvPicPr>
          <p:cNvPr id="19" name="Picture 18">
            <a:extLst>
              <a:ext uri="{FF2B5EF4-FFF2-40B4-BE49-F238E27FC236}">
                <a16:creationId xmlns:a16="http://schemas.microsoft.com/office/drawing/2014/main" id="{11E891F7-E72F-E6EE-E4A1-AAB34E3BFF8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09191" y="591670"/>
            <a:ext cx="1939794" cy="2738332"/>
          </a:xfrm>
          <a:prstGeom prst="rect">
            <a:avLst/>
          </a:prstGeom>
        </p:spPr>
      </p:pic>
      <p:pic>
        <p:nvPicPr>
          <p:cNvPr id="21" name="Picture 20">
            <a:extLst>
              <a:ext uri="{FF2B5EF4-FFF2-40B4-BE49-F238E27FC236}">
                <a16:creationId xmlns:a16="http://schemas.microsoft.com/office/drawing/2014/main" id="{8B923449-E359-DF87-948D-FF22126083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2094" y="3429000"/>
            <a:ext cx="1979175" cy="2790427"/>
          </a:xfrm>
          <a:prstGeom prst="rect">
            <a:avLst/>
          </a:prstGeom>
        </p:spPr>
      </p:pic>
      <p:pic>
        <p:nvPicPr>
          <p:cNvPr id="23" name="Picture 22">
            <a:extLst>
              <a:ext uri="{FF2B5EF4-FFF2-40B4-BE49-F238E27FC236}">
                <a16:creationId xmlns:a16="http://schemas.microsoft.com/office/drawing/2014/main" id="{4D38559A-3886-1C31-5BF3-7E54CA8E18D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32517" y="3425503"/>
            <a:ext cx="1979175" cy="2793924"/>
          </a:xfrm>
          <a:prstGeom prst="rect">
            <a:avLst/>
          </a:prstGeom>
        </p:spPr>
      </p:pic>
    </p:spTree>
    <p:extLst>
      <p:ext uri="{BB962C8B-B14F-4D97-AF65-F5344CB8AC3E}">
        <p14:creationId xmlns:p14="http://schemas.microsoft.com/office/powerpoint/2010/main" val="19167887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28743-6578-7169-3B0A-9426E809F6A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B421E9B-DFA5-8A40-969E-04812A787E6A}"/>
              </a:ext>
            </a:extLst>
          </p:cNvPr>
          <p:cNvSpPr>
            <a:spLocks noGrp="1"/>
          </p:cNvSpPr>
          <p:nvPr>
            <p:ph type="body" sz="quarter" idx="13"/>
          </p:nvPr>
        </p:nvSpPr>
        <p:spPr>
          <a:xfrm>
            <a:off x="460575" y="1297186"/>
            <a:ext cx="3480782" cy="1217857"/>
          </a:xfrm>
        </p:spPr>
        <p:txBody>
          <a:bodyPr vert="horz" lIns="0" tIns="0" rIns="0" bIns="0" rtlCol="0" anchor="t">
            <a:noAutofit/>
          </a:bodyPr>
          <a:lstStyle/>
          <a:p>
            <a:pPr fontAlgn="base"/>
            <a:r>
              <a:rPr lang="en-GB" sz="1400" b="0">
                <a:solidFill>
                  <a:schemeClr val="tx1"/>
                </a:solidFill>
              </a:rPr>
              <a:t>These leaflets are included in the mailing packs for 8 to 15-year-olds. </a:t>
            </a:r>
          </a:p>
          <a:p>
            <a:pPr fontAlgn="base"/>
            <a:r>
              <a:rPr lang="en-GB" sz="1400" b="0">
                <a:solidFill>
                  <a:schemeClr val="tx1"/>
                </a:solidFill>
              </a:rPr>
              <a:t>The leaflets can be downloaded </a:t>
            </a:r>
            <a:r>
              <a:rPr lang="en-GB" sz="1400" b="0" u="sng">
                <a:solidFill>
                  <a:srgbClr val="0563C1"/>
                </a:solidFill>
                <a:highlight>
                  <a:srgbClr val="F5F5F5"/>
                </a:highlight>
                <a:latin typeface="Arial"/>
                <a:cs typeface="Arial"/>
                <a:hlinkClick r:id="rId3"/>
              </a:rPr>
              <a:t>here</a:t>
            </a:r>
            <a:r>
              <a:rPr lang="en-GB" sz="1400" b="0">
                <a:solidFill>
                  <a:schemeClr val="tx1"/>
                </a:solidFill>
              </a:rPr>
              <a:t>.</a:t>
            </a:r>
          </a:p>
        </p:txBody>
      </p:sp>
      <p:sp>
        <p:nvSpPr>
          <p:cNvPr id="17" name="Title 4">
            <a:extLst>
              <a:ext uri="{FF2B5EF4-FFF2-40B4-BE49-F238E27FC236}">
                <a16:creationId xmlns:a16="http://schemas.microsoft.com/office/drawing/2014/main" id="{C9BB145A-0176-3546-8453-51ECDD53301C}"/>
              </a:ext>
            </a:extLst>
          </p:cNvPr>
          <p:cNvSpPr>
            <a:spLocks noGrp="1"/>
          </p:cNvSpPr>
          <p:nvPr>
            <p:ph type="title"/>
          </p:nvPr>
        </p:nvSpPr>
        <p:spPr>
          <a:xfrm>
            <a:off x="460575" y="432000"/>
            <a:ext cx="11404154" cy="865186"/>
          </a:xfrm>
        </p:spPr>
        <p:txBody>
          <a:bodyPr>
            <a:normAutofit/>
          </a:bodyPr>
          <a:lstStyle/>
          <a:p>
            <a:r>
              <a:rPr lang="en-GB"/>
              <a:t>Leaflets for children/young people</a:t>
            </a:r>
            <a:endParaRPr lang="en-GB" spc="-40"/>
          </a:p>
        </p:txBody>
      </p:sp>
      <p:pic>
        <p:nvPicPr>
          <p:cNvPr id="3" name="Picture 2">
            <a:extLst>
              <a:ext uri="{FF2B5EF4-FFF2-40B4-BE49-F238E27FC236}">
                <a16:creationId xmlns:a16="http://schemas.microsoft.com/office/drawing/2014/main" id="{976AD543-1307-8187-68A3-5E60826BE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8544" y="1682886"/>
            <a:ext cx="2954912" cy="4161538"/>
          </a:xfrm>
          <a:prstGeom prst="rect">
            <a:avLst/>
          </a:prstGeom>
        </p:spPr>
      </p:pic>
      <p:pic>
        <p:nvPicPr>
          <p:cNvPr id="5" name="Picture 4">
            <a:extLst>
              <a:ext uri="{FF2B5EF4-FFF2-40B4-BE49-F238E27FC236}">
                <a16:creationId xmlns:a16="http://schemas.microsoft.com/office/drawing/2014/main" id="{DE9C4166-B66C-0D5B-EF6A-77645C7693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98646" y="1682886"/>
            <a:ext cx="2954912" cy="4195355"/>
          </a:xfrm>
          <a:prstGeom prst="rect">
            <a:avLst/>
          </a:prstGeom>
        </p:spPr>
      </p:pic>
      <p:sp>
        <p:nvSpPr>
          <p:cNvPr id="7" name="Text Placeholder 5">
            <a:extLst>
              <a:ext uri="{FF2B5EF4-FFF2-40B4-BE49-F238E27FC236}">
                <a16:creationId xmlns:a16="http://schemas.microsoft.com/office/drawing/2014/main" id="{6EF3B32D-C5CD-605A-3649-6AAD6F8300C6}"/>
              </a:ext>
            </a:extLst>
          </p:cNvPr>
          <p:cNvSpPr txBox="1">
            <a:spLocks/>
          </p:cNvSpPr>
          <p:nvPr/>
        </p:nvSpPr>
        <p:spPr>
          <a:xfrm>
            <a:off x="4618544" y="1297187"/>
            <a:ext cx="2954912" cy="298150"/>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400" b="0">
                <a:solidFill>
                  <a:schemeClr val="tx1"/>
                </a:solidFill>
              </a:rPr>
              <a:t>Version for 8-11 mailing pack:</a:t>
            </a:r>
          </a:p>
        </p:txBody>
      </p:sp>
      <p:sp>
        <p:nvSpPr>
          <p:cNvPr id="8" name="Text Placeholder 5">
            <a:extLst>
              <a:ext uri="{FF2B5EF4-FFF2-40B4-BE49-F238E27FC236}">
                <a16:creationId xmlns:a16="http://schemas.microsoft.com/office/drawing/2014/main" id="{62BF9AEF-2AE3-387D-CA60-9019EB3B1A07}"/>
              </a:ext>
            </a:extLst>
          </p:cNvPr>
          <p:cNvSpPr txBox="1">
            <a:spLocks/>
          </p:cNvSpPr>
          <p:nvPr/>
        </p:nvSpPr>
        <p:spPr>
          <a:xfrm>
            <a:off x="8333166" y="1297186"/>
            <a:ext cx="2954912" cy="298150"/>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400" b="0">
                <a:solidFill>
                  <a:schemeClr val="tx1"/>
                </a:solidFill>
              </a:rPr>
              <a:t>Version for 12-15 mailing pack:</a:t>
            </a:r>
          </a:p>
        </p:txBody>
      </p:sp>
    </p:spTree>
    <p:extLst>
      <p:ext uri="{BB962C8B-B14F-4D97-AF65-F5344CB8AC3E}">
        <p14:creationId xmlns:p14="http://schemas.microsoft.com/office/powerpoint/2010/main" val="4243189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ED389-8029-7410-8DD3-A07671533557}"/>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65EEA86B-54C9-0E37-BF94-59792D8ED9C1}"/>
              </a:ext>
            </a:extLst>
          </p:cNvPr>
          <p:cNvSpPr>
            <a:spLocks noGrp="1"/>
          </p:cNvSpPr>
          <p:nvPr>
            <p:ph type="title"/>
          </p:nvPr>
        </p:nvSpPr>
        <p:spPr>
          <a:xfrm>
            <a:off x="432000" y="298363"/>
            <a:ext cx="11404154" cy="865186"/>
          </a:xfrm>
        </p:spPr>
        <p:txBody>
          <a:bodyPr/>
          <a:lstStyle/>
          <a:p>
            <a:r>
              <a:rPr lang="en-GB"/>
              <a:t>Improvement work posters</a:t>
            </a:r>
            <a:endParaRPr lang="en-GB" spc="-40"/>
          </a:p>
        </p:txBody>
      </p:sp>
      <p:sp>
        <p:nvSpPr>
          <p:cNvPr id="6" name="Text Placeholder 5">
            <a:extLst>
              <a:ext uri="{FF2B5EF4-FFF2-40B4-BE49-F238E27FC236}">
                <a16:creationId xmlns:a16="http://schemas.microsoft.com/office/drawing/2014/main" id="{7AA42C60-2D43-12E8-2DCA-DA91B43730F4}"/>
              </a:ext>
            </a:extLst>
          </p:cNvPr>
          <p:cNvSpPr>
            <a:spLocks noGrp="1"/>
          </p:cNvSpPr>
          <p:nvPr>
            <p:ph type="body" sz="quarter" idx="13"/>
          </p:nvPr>
        </p:nvSpPr>
        <p:spPr>
          <a:xfrm>
            <a:off x="432001" y="1163549"/>
            <a:ext cx="4975742" cy="1359223"/>
          </a:xfrm>
        </p:spPr>
        <p:txBody>
          <a:bodyPr vert="horz" lIns="0" tIns="0" rIns="0" bIns="0" rtlCol="0" anchor="t">
            <a:noAutofit/>
          </a:bodyPr>
          <a:lstStyle/>
          <a:p>
            <a:pPr fontAlgn="base"/>
            <a:r>
              <a:rPr lang="en-GB" sz="1400" b="0">
                <a:solidFill>
                  <a:schemeClr val="tx1"/>
                </a:solidFill>
              </a:rPr>
              <a:t>We have created a poster template for you to add examples of local improvement work to demonstrate the impact of the survey. The poster template and guidance can be downloaded </a:t>
            </a:r>
            <a:r>
              <a:rPr lang="en-GB" sz="1400" b="0" i="0" u="sng" strike="noStrike">
                <a:solidFill>
                  <a:srgbClr val="0563C1"/>
                </a:solidFill>
                <a:effectLst/>
                <a:highlight>
                  <a:srgbClr val="F5F5F5"/>
                </a:highlight>
                <a:latin typeface="Arial"/>
                <a:cs typeface="Arial"/>
                <a:hlinkClick r:id="rId3"/>
              </a:rPr>
              <a:t>here</a:t>
            </a:r>
            <a:r>
              <a:rPr lang="en-GB" sz="1400" b="0">
                <a:solidFill>
                  <a:schemeClr val="tx1"/>
                </a:solidFill>
              </a:rPr>
              <a:t>.</a:t>
            </a:r>
          </a:p>
          <a:p>
            <a:pPr fontAlgn="base"/>
            <a:r>
              <a:rPr lang="en-GB" sz="1400" b="0">
                <a:solidFill>
                  <a:schemeClr val="tx1"/>
                </a:solidFill>
              </a:rPr>
              <a:t>We often hear from patients that demonstrating the value of U16 CPES is key. Patients want to know how their feedback has been used. These posters can be used to encourage participation in future surveys.</a:t>
            </a:r>
          </a:p>
        </p:txBody>
      </p:sp>
      <p:pic>
        <p:nvPicPr>
          <p:cNvPr id="3" name="Picture 2">
            <a:extLst>
              <a:ext uri="{FF2B5EF4-FFF2-40B4-BE49-F238E27FC236}">
                <a16:creationId xmlns:a16="http://schemas.microsoft.com/office/drawing/2014/main" id="{BF77D18F-AE36-099A-13DA-3918F727A2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3431" y="1163549"/>
            <a:ext cx="5870947" cy="4057380"/>
          </a:xfrm>
          <a:prstGeom prst="rect">
            <a:avLst/>
          </a:prstGeom>
        </p:spPr>
      </p:pic>
    </p:spTree>
    <p:extLst>
      <p:ext uri="{BB962C8B-B14F-4D97-AF65-F5344CB8AC3E}">
        <p14:creationId xmlns:p14="http://schemas.microsoft.com/office/powerpoint/2010/main" val="2982968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9FF00-9410-C4F7-17FD-8F3231C356BA}"/>
            </a:ext>
          </a:extLst>
        </p:cNvPr>
        <p:cNvGrpSpPr/>
        <p:nvPr/>
      </p:nvGrpSpPr>
      <p:grpSpPr>
        <a:xfrm>
          <a:off x="0" y="0"/>
          <a:ext cx="0" cy="0"/>
          <a:chOff x="0" y="0"/>
          <a:chExt cx="0" cy="0"/>
        </a:xfrm>
      </p:grpSpPr>
      <p:sp>
        <p:nvSpPr>
          <p:cNvPr id="3" name="Text Placeholder 5">
            <a:extLst>
              <a:ext uri="{FF2B5EF4-FFF2-40B4-BE49-F238E27FC236}">
                <a16:creationId xmlns:a16="http://schemas.microsoft.com/office/drawing/2014/main" id="{90CB8971-CE81-CFEA-F6F3-39153A55259E}"/>
              </a:ext>
            </a:extLst>
          </p:cNvPr>
          <p:cNvSpPr>
            <a:spLocks noGrp="1"/>
          </p:cNvSpPr>
          <p:nvPr>
            <p:ph type="body" sz="quarter" idx="13"/>
          </p:nvPr>
        </p:nvSpPr>
        <p:spPr>
          <a:xfrm>
            <a:off x="464158" y="1095966"/>
            <a:ext cx="10698319" cy="1082951"/>
          </a:xfrm>
        </p:spPr>
        <p:txBody>
          <a:bodyPr vert="horz" lIns="0" tIns="0" rIns="0" bIns="0" rtlCol="0" anchor="t">
            <a:noAutofit/>
          </a:bodyPr>
          <a:lstStyle/>
          <a:p>
            <a:pPr fontAlgn="base"/>
            <a:r>
              <a:rPr lang="en-GB" sz="1400" b="0">
                <a:solidFill>
                  <a:schemeClr val="tx1"/>
                </a:solidFill>
              </a:rPr>
              <a:t>This banner can be used to promote the survey. It can be used for different purposes such as on your website, your local app or in your email signature.</a:t>
            </a:r>
            <a:r>
              <a:rPr lang="en-GB" sz="1400" b="0">
                <a:solidFill>
                  <a:schemeClr val="tx1"/>
                </a:solidFill>
                <a:ea typeface="+mn-lt"/>
                <a:cs typeface="+mn-lt"/>
              </a:rPr>
              <a:t> </a:t>
            </a:r>
            <a:r>
              <a:rPr lang="en-GB" sz="1400" b="0">
                <a:solidFill>
                  <a:schemeClr val="tx1"/>
                </a:solidFill>
              </a:rPr>
              <a:t>The banner can be </a:t>
            </a:r>
            <a:r>
              <a:rPr lang="en-GB" sz="1400" b="0">
                <a:solidFill>
                  <a:schemeClr val="tx1"/>
                </a:solidFill>
                <a:latin typeface="Arial"/>
                <a:cs typeface="Arial"/>
              </a:rPr>
              <a:t>downloaded </a:t>
            </a:r>
            <a:r>
              <a:rPr lang="en-GB" sz="1400" b="0" i="0" u="sng" strike="noStrike">
                <a:solidFill>
                  <a:srgbClr val="0563C1"/>
                </a:solidFill>
                <a:effectLst/>
                <a:highlight>
                  <a:srgbClr val="F5F5F5"/>
                </a:highlight>
                <a:latin typeface="Arial"/>
                <a:cs typeface="Arial"/>
                <a:hlinkClick r:id="rId3"/>
              </a:rPr>
              <a:t>here</a:t>
            </a:r>
            <a:r>
              <a:rPr lang="en-GB" sz="1400" b="0">
                <a:solidFill>
                  <a:schemeClr val="tx1"/>
                </a:solidFill>
              </a:rPr>
              <a:t>.</a:t>
            </a:r>
          </a:p>
        </p:txBody>
      </p:sp>
      <p:sp>
        <p:nvSpPr>
          <p:cNvPr id="17" name="Title 4">
            <a:extLst>
              <a:ext uri="{FF2B5EF4-FFF2-40B4-BE49-F238E27FC236}">
                <a16:creationId xmlns:a16="http://schemas.microsoft.com/office/drawing/2014/main" id="{85E01257-3B3B-68D6-C8D2-852A2D214A39}"/>
              </a:ext>
            </a:extLst>
          </p:cNvPr>
          <p:cNvSpPr>
            <a:spLocks noGrp="1"/>
          </p:cNvSpPr>
          <p:nvPr>
            <p:ph type="title"/>
          </p:nvPr>
        </p:nvSpPr>
        <p:spPr>
          <a:xfrm>
            <a:off x="394027" y="300525"/>
            <a:ext cx="11404154" cy="865186"/>
          </a:xfrm>
        </p:spPr>
        <p:txBody>
          <a:bodyPr>
            <a:normAutofit/>
          </a:bodyPr>
          <a:lstStyle/>
          <a:p>
            <a:r>
              <a:rPr lang="en-GB"/>
              <a:t>Banner / letter footer</a:t>
            </a:r>
            <a:endParaRPr lang="en-GB" spc="-40"/>
          </a:p>
        </p:txBody>
      </p:sp>
      <p:sp>
        <p:nvSpPr>
          <p:cNvPr id="2" name="TextBox 1">
            <a:extLst>
              <a:ext uri="{FF2B5EF4-FFF2-40B4-BE49-F238E27FC236}">
                <a16:creationId xmlns:a16="http://schemas.microsoft.com/office/drawing/2014/main" id="{31057E4E-C518-EAE5-8A91-BD4C32FE3D2C}"/>
              </a:ext>
            </a:extLst>
          </p:cNvPr>
          <p:cNvSpPr txBox="1"/>
          <p:nvPr/>
        </p:nvSpPr>
        <p:spPr>
          <a:xfrm>
            <a:off x="329912" y="1359161"/>
            <a:ext cx="11742344" cy="556563"/>
          </a:xfrm>
          <a:prstGeom prst="rect">
            <a:avLst/>
          </a:prstGeom>
          <a:noFill/>
        </p:spPr>
        <p:txBody>
          <a:bodyPr wrap="square" lIns="91440" tIns="45720" rIns="91440" bIns="45720" rtlCol="0" anchor="t">
            <a:spAutoFit/>
          </a:bodyPr>
          <a:lstStyle/>
          <a:p>
            <a:pPr>
              <a:spcAft>
                <a:spcPts val="500"/>
              </a:spcAft>
            </a:pPr>
            <a:endParaRPr lang="en-GB" sz="1300"/>
          </a:p>
          <a:p>
            <a:endParaRPr lang="en-GB" sz="1300"/>
          </a:p>
        </p:txBody>
      </p:sp>
      <p:pic>
        <p:nvPicPr>
          <p:cNvPr id="1026" name="Picture 2">
            <a:extLst>
              <a:ext uri="{FF2B5EF4-FFF2-40B4-BE49-F238E27FC236}">
                <a16:creationId xmlns:a16="http://schemas.microsoft.com/office/drawing/2014/main" id="{3FAF487F-E65E-692F-4205-51BBEEEF341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9912" y="1979160"/>
            <a:ext cx="8743950"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a:extLst>
              <a:ext uri="{FF2B5EF4-FFF2-40B4-BE49-F238E27FC236}">
                <a16:creationId xmlns:a16="http://schemas.microsoft.com/office/drawing/2014/main" id="{41DB812A-92F2-628B-233A-296C7B243955}"/>
              </a:ext>
            </a:extLst>
          </p:cNvPr>
          <p:cNvSpPr txBox="1">
            <a:spLocks/>
          </p:cNvSpPr>
          <p:nvPr/>
        </p:nvSpPr>
        <p:spPr>
          <a:xfrm>
            <a:off x="394027" y="3853834"/>
            <a:ext cx="10698319" cy="1082951"/>
          </a:xfrm>
          <a:prstGeom prst="rect">
            <a:avLst/>
          </a:prstGeom>
        </p:spPr>
        <p:txBody>
          <a:bodyPr vert="horz" lIns="0" tIns="0" rIns="0" bIns="0"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sz="1400" b="0">
                <a:solidFill>
                  <a:schemeClr val="tx1"/>
                </a:solidFill>
              </a:rPr>
              <a:t>This letter footer can be used to promote the survey. It can be used for different purposes such as a footer on printed letters sent to patients or in your email signature.</a:t>
            </a:r>
            <a:r>
              <a:rPr lang="en-GB" sz="1400" b="0">
                <a:solidFill>
                  <a:schemeClr val="tx1"/>
                </a:solidFill>
                <a:ea typeface="+mn-lt"/>
                <a:cs typeface="+mn-lt"/>
              </a:rPr>
              <a:t> </a:t>
            </a:r>
            <a:r>
              <a:rPr lang="en-GB" sz="1400" b="0">
                <a:solidFill>
                  <a:schemeClr val="tx1"/>
                </a:solidFill>
              </a:rPr>
              <a:t>The footer can be </a:t>
            </a:r>
            <a:r>
              <a:rPr lang="en-GB" sz="1400" b="0">
                <a:solidFill>
                  <a:schemeClr val="tx1"/>
                </a:solidFill>
                <a:latin typeface="Arial"/>
                <a:cs typeface="Arial"/>
              </a:rPr>
              <a:t>downloaded </a:t>
            </a:r>
            <a:r>
              <a:rPr lang="en-GB" sz="1400" b="0" u="sng">
                <a:solidFill>
                  <a:srgbClr val="0563C1"/>
                </a:solidFill>
                <a:highlight>
                  <a:srgbClr val="F5F5F5"/>
                </a:highlight>
                <a:latin typeface="Arial"/>
                <a:cs typeface="Arial"/>
                <a:hlinkClick r:id="rId3"/>
              </a:rPr>
              <a:t>here</a:t>
            </a:r>
            <a:r>
              <a:rPr lang="en-GB" sz="1400" b="0">
                <a:solidFill>
                  <a:schemeClr val="tx1"/>
                </a:solidFill>
              </a:rPr>
              <a:t>.</a:t>
            </a:r>
          </a:p>
        </p:txBody>
      </p:sp>
      <p:pic>
        <p:nvPicPr>
          <p:cNvPr id="5" name="Picture 4">
            <a:extLst>
              <a:ext uri="{FF2B5EF4-FFF2-40B4-BE49-F238E27FC236}">
                <a16:creationId xmlns:a16="http://schemas.microsoft.com/office/drawing/2014/main" id="{8430BB8D-1F35-68A5-E3BC-8DFF8F160766}"/>
              </a:ext>
            </a:extLst>
          </p:cNvPr>
          <p:cNvPicPr>
            <a:picLocks noChangeAspect="1"/>
          </p:cNvPicPr>
          <p:nvPr/>
        </p:nvPicPr>
        <p:blipFill>
          <a:blip r:embed="rId5"/>
          <a:stretch>
            <a:fillRect/>
          </a:stretch>
        </p:blipFill>
        <p:spPr>
          <a:xfrm>
            <a:off x="338218" y="4637927"/>
            <a:ext cx="8735644" cy="1124107"/>
          </a:xfrm>
          <a:prstGeom prst="rect">
            <a:avLst/>
          </a:prstGeom>
        </p:spPr>
      </p:pic>
    </p:spTree>
    <p:extLst>
      <p:ext uri="{BB962C8B-B14F-4D97-AF65-F5344CB8AC3E}">
        <p14:creationId xmlns:p14="http://schemas.microsoft.com/office/powerpoint/2010/main" val="2954570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393923" y="1119757"/>
            <a:ext cx="11404154" cy="495471"/>
          </a:xfrm>
        </p:spPr>
        <p:txBody>
          <a:bodyPr vert="horz" lIns="0" tIns="0" rIns="0" bIns="0" rtlCol="0" anchor="t">
            <a:noAutofit/>
          </a:bodyPr>
          <a:lstStyle/>
          <a:p>
            <a:pPr fontAlgn="base"/>
            <a:r>
              <a:rPr lang="en-GB" sz="1400" b="0">
                <a:solidFill>
                  <a:schemeClr val="tx1"/>
                </a:solidFill>
              </a:rPr>
              <a:t>There are national result visual summaries and social cards that show the 2023 results, which can be used to encourage patients to complete this year’s survey. The files can be </a:t>
            </a:r>
            <a:r>
              <a:rPr lang="en-GB" sz="1400" b="0" i="0" u="none" strike="noStrike">
                <a:solidFill>
                  <a:srgbClr val="000000"/>
                </a:solidFill>
                <a:effectLst/>
                <a:highlight>
                  <a:srgbClr val="F5F5F5"/>
                </a:highlight>
                <a:latin typeface="Arial"/>
                <a:cs typeface="Arial"/>
              </a:rPr>
              <a:t>downloaded </a:t>
            </a:r>
            <a:r>
              <a:rPr lang="en-GB" sz="1400" b="0" i="0" u="none" strike="noStrike">
                <a:solidFill>
                  <a:srgbClr val="000000"/>
                </a:solidFill>
                <a:effectLst/>
                <a:highlight>
                  <a:srgbClr val="F5F5F5"/>
                </a:highlight>
                <a:latin typeface="Arial"/>
                <a:cs typeface="Arial"/>
                <a:hlinkClick r:id="rId3"/>
              </a:rPr>
              <a:t>here</a:t>
            </a:r>
            <a:r>
              <a:rPr lang="en-GB" sz="1400" b="0" i="0" u="none" strike="noStrike">
                <a:solidFill>
                  <a:srgbClr val="000000"/>
                </a:solidFill>
                <a:effectLst/>
                <a:highlight>
                  <a:srgbClr val="F5F5F5"/>
                </a:highlight>
                <a:latin typeface="Arial"/>
                <a:cs typeface="Arial"/>
              </a:rPr>
              <a:t>.</a:t>
            </a:r>
            <a:endParaRPr lang="en-GB" sz="1400" b="0" i="0">
              <a:solidFill>
                <a:srgbClr val="000000"/>
              </a:solidFill>
              <a:effectLst/>
              <a:highlight>
                <a:srgbClr val="F5F5F5"/>
              </a:highlight>
              <a:latin typeface="Arial"/>
              <a:cs typeface="Arial"/>
            </a:endParaRPr>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306779"/>
            <a:ext cx="11404154" cy="865186"/>
          </a:xfrm>
        </p:spPr>
        <p:txBody>
          <a:bodyPr/>
          <a:lstStyle/>
          <a:p>
            <a:r>
              <a:rPr lang="en-GB" spc="-40"/>
              <a:t>Latest results</a:t>
            </a:r>
          </a:p>
        </p:txBody>
      </p:sp>
      <p:pic>
        <p:nvPicPr>
          <p:cNvPr id="3" name="Picture 2" descr="A group of people sitting at a desk&#10;&#10;AI-generated content may be incorrect.">
            <a:extLst>
              <a:ext uri="{FF2B5EF4-FFF2-40B4-BE49-F238E27FC236}">
                <a16:creationId xmlns:a16="http://schemas.microsoft.com/office/drawing/2014/main" id="{E2F04DBE-D2A1-3DD4-C648-4E5E50EBFB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6982" y="2231136"/>
            <a:ext cx="7858036" cy="3670100"/>
          </a:xfrm>
          <a:prstGeom prst="rect">
            <a:avLst/>
          </a:prstGeom>
        </p:spPr>
      </p:pic>
    </p:spTree>
    <p:extLst>
      <p:ext uri="{BB962C8B-B14F-4D97-AF65-F5344CB8AC3E}">
        <p14:creationId xmlns:p14="http://schemas.microsoft.com/office/powerpoint/2010/main" val="20247475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517859" y="246607"/>
            <a:ext cx="11404154" cy="865186"/>
          </a:xfrm>
        </p:spPr>
        <p:txBody>
          <a:bodyPr/>
          <a:lstStyle/>
          <a:p>
            <a:r>
              <a:rPr lang="en-GB" spc="-40"/>
              <a:t>Promotional video</a:t>
            </a:r>
          </a:p>
        </p:txBody>
      </p:sp>
      <p:pic>
        <p:nvPicPr>
          <p:cNvPr id="4" name="Picture 3">
            <a:extLst>
              <a:ext uri="{FF2B5EF4-FFF2-40B4-BE49-F238E27FC236}">
                <a16:creationId xmlns:a16="http://schemas.microsoft.com/office/drawing/2014/main" id="{5F8CBFEE-AFC4-C6B8-2CCA-71416A29D9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74793" y="1385422"/>
            <a:ext cx="5617464" cy="3368872"/>
          </a:xfrm>
          <a:prstGeom prst="rect">
            <a:avLst/>
          </a:prstGeom>
        </p:spPr>
      </p:pic>
      <p:sp>
        <p:nvSpPr>
          <p:cNvPr id="3" name="TextBox 2">
            <a:extLst>
              <a:ext uri="{FF2B5EF4-FFF2-40B4-BE49-F238E27FC236}">
                <a16:creationId xmlns:a16="http://schemas.microsoft.com/office/drawing/2014/main" id="{175D8BF8-7083-2358-2009-EFD11BBFE724}"/>
              </a:ext>
            </a:extLst>
          </p:cNvPr>
          <p:cNvSpPr txBox="1"/>
          <p:nvPr/>
        </p:nvSpPr>
        <p:spPr>
          <a:xfrm>
            <a:off x="429768" y="1200596"/>
            <a:ext cx="4517136" cy="1384995"/>
          </a:xfrm>
          <a:prstGeom prst="rect">
            <a:avLst/>
          </a:prstGeom>
          <a:noFill/>
        </p:spPr>
        <p:txBody>
          <a:bodyPr wrap="square">
            <a:spAutoFit/>
          </a:bodyPr>
          <a:lstStyle/>
          <a:p>
            <a:r>
              <a:rPr lang="en-GB" sz="1400"/>
              <a:t>This video can be used to encourage patients to take part in the survey. It can be used on social media or displayed on TV screens in hospital waiting rooms. </a:t>
            </a:r>
          </a:p>
          <a:p>
            <a:endParaRPr lang="en-GB" sz="1400"/>
          </a:p>
          <a:p>
            <a:r>
              <a:rPr lang="en-GB" sz="1400"/>
              <a:t>The video is available to download </a:t>
            </a:r>
            <a:r>
              <a:rPr lang="en-GB" sz="1400">
                <a:hlinkClick r:id="rId4"/>
              </a:rPr>
              <a:t>here</a:t>
            </a:r>
            <a:r>
              <a:rPr lang="en-GB" sz="1400"/>
              <a:t>.</a:t>
            </a:r>
          </a:p>
          <a:p>
            <a:endParaRPr lang="en-GB" sz="1400"/>
          </a:p>
        </p:txBody>
      </p:sp>
    </p:spTree>
    <p:extLst>
      <p:ext uri="{BB962C8B-B14F-4D97-AF65-F5344CB8AC3E}">
        <p14:creationId xmlns:p14="http://schemas.microsoft.com/office/powerpoint/2010/main" val="1351216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88E9E-221E-9493-A1E6-A29C4B125948}"/>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2BE335D1-EF7A-0DBD-2689-1F70191FCF7B}"/>
              </a:ext>
            </a:extLst>
          </p:cNvPr>
          <p:cNvSpPr>
            <a:spLocks noGrp="1"/>
          </p:cNvSpPr>
          <p:nvPr>
            <p:ph type="title"/>
          </p:nvPr>
        </p:nvSpPr>
        <p:spPr>
          <a:xfrm>
            <a:off x="483862" y="291566"/>
            <a:ext cx="11404154" cy="865186"/>
          </a:xfrm>
        </p:spPr>
        <p:txBody>
          <a:bodyPr>
            <a:normAutofit/>
          </a:bodyPr>
          <a:lstStyle/>
          <a:p>
            <a:r>
              <a:rPr lang="en-GB"/>
              <a:t>Logo</a:t>
            </a:r>
            <a:endParaRPr lang="en-GB">
              <a:cs typeface="Arial"/>
            </a:endParaRPr>
          </a:p>
        </p:txBody>
      </p:sp>
      <p:sp>
        <p:nvSpPr>
          <p:cNvPr id="7" name="TextBox 6">
            <a:extLst>
              <a:ext uri="{FF2B5EF4-FFF2-40B4-BE49-F238E27FC236}">
                <a16:creationId xmlns:a16="http://schemas.microsoft.com/office/drawing/2014/main" id="{385F8FD2-2C80-5A5D-5E0A-32954121559C}"/>
              </a:ext>
            </a:extLst>
          </p:cNvPr>
          <p:cNvSpPr txBox="1"/>
          <p:nvPr/>
        </p:nvSpPr>
        <p:spPr>
          <a:xfrm>
            <a:off x="419854" y="1059842"/>
            <a:ext cx="10754114" cy="769441"/>
          </a:xfrm>
          <a:prstGeom prst="rect">
            <a:avLst/>
          </a:prstGeom>
          <a:noFill/>
        </p:spPr>
        <p:txBody>
          <a:bodyPr wrap="square">
            <a:spAutoFit/>
          </a:bodyPr>
          <a:lstStyle/>
          <a:p>
            <a:r>
              <a:rPr lang="en-GB" sz="1400"/>
              <a:t>The Under 16 CPES logo can be used alongside blog and newsletter copy or any other information to promote the survey. The logo is available to download </a:t>
            </a:r>
            <a:r>
              <a:rPr lang="en-GB" sz="1400">
                <a:hlinkClick r:id="rId3"/>
              </a:rPr>
              <a:t>here</a:t>
            </a:r>
            <a:r>
              <a:rPr lang="en-GB" sz="1400"/>
              <a:t>.</a:t>
            </a:r>
          </a:p>
          <a:p>
            <a:r>
              <a:rPr lang="en-GB" sz="1600"/>
              <a:t>  </a:t>
            </a:r>
          </a:p>
        </p:txBody>
      </p:sp>
      <p:pic>
        <p:nvPicPr>
          <p:cNvPr id="3" name="Picture 2" descr="A blue text on a black background&#10;&#10;AI-generated content may be incorrect.">
            <a:extLst>
              <a:ext uri="{FF2B5EF4-FFF2-40B4-BE49-F238E27FC236}">
                <a16:creationId xmlns:a16="http://schemas.microsoft.com/office/drawing/2014/main" id="{7C012CA2-88A4-976A-D849-602FD8770BF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862" y="1890839"/>
            <a:ext cx="4596393" cy="664000"/>
          </a:xfrm>
          <a:prstGeom prst="rect">
            <a:avLst/>
          </a:prstGeom>
        </p:spPr>
      </p:pic>
    </p:spTree>
    <p:extLst>
      <p:ext uri="{BB962C8B-B14F-4D97-AF65-F5344CB8AC3E}">
        <p14:creationId xmlns:p14="http://schemas.microsoft.com/office/powerpoint/2010/main" val="9485124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954B6D2-8824-7481-05AE-B95746323964}"/>
              </a:ext>
            </a:extLst>
          </p:cNvPr>
          <p:cNvSpPr>
            <a:spLocks noGrp="1"/>
          </p:cNvSpPr>
          <p:nvPr>
            <p:ph type="subTitle" idx="1"/>
          </p:nvPr>
        </p:nvSpPr>
        <p:spPr>
          <a:xfrm>
            <a:off x="444032" y="1933956"/>
            <a:ext cx="5280112" cy="2990088"/>
          </a:xfrm>
        </p:spPr>
        <p:txBody>
          <a:bodyPr vert="horz" lIns="0" tIns="0" rIns="0" bIns="0" rtlCol="0" anchor="t">
            <a:normAutofit fontScale="92500"/>
          </a:bodyPr>
          <a:lstStyle/>
          <a:p>
            <a:r>
              <a:rPr lang="en-GB" sz="4800" b="1"/>
              <a:t>Thank you</a:t>
            </a:r>
          </a:p>
          <a:p>
            <a:pPr>
              <a:lnSpc>
                <a:spcPct val="110000"/>
              </a:lnSpc>
              <a:spcBef>
                <a:spcPts val="0"/>
              </a:spcBef>
            </a:pPr>
            <a:endParaRPr lang="en-GB" sz="1800" b="1"/>
          </a:p>
          <a:p>
            <a:pPr>
              <a:lnSpc>
                <a:spcPct val="110000"/>
              </a:lnSpc>
              <a:spcBef>
                <a:spcPts val="0"/>
              </a:spcBef>
            </a:pPr>
            <a:r>
              <a:rPr lang="en-GB" sz="1800"/>
              <a:t>For questions about the survey, please refer to the Under 16 Cancer Patient Experience Survey website: </a:t>
            </a:r>
            <a:r>
              <a:rPr lang="en-GB" sz="1800">
                <a:hlinkClick r:id="rId3"/>
              </a:rPr>
              <a:t>https://www.under16cancerexperiencesurvey.co.uk/faq</a:t>
            </a:r>
            <a:r>
              <a:rPr lang="en-GB" sz="1800"/>
              <a:t> </a:t>
            </a:r>
            <a:endParaRPr lang="en-GB" sz="1800">
              <a:ea typeface="+mn-lt"/>
              <a:cs typeface="+mn-lt"/>
            </a:endParaRPr>
          </a:p>
          <a:p>
            <a:pPr>
              <a:lnSpc>
                <a:spcPct val="110000"/>
              </a:lnSpc>
              <a:spcBef>
                <a:spcPts val="0"/>
              </a:spcBef>
            </a:pPr>
            <a:endParaRPr lang="en-GB" sz="1800"/>
          </a:p>
          <a:p>
            <a:pPr>
              <a:lnSpc>
                <a:spcPct val="110000"/>
              </a:lnSpc>
              <a:spcBef>
                <a:spcPts val="0"/>
              </a:spcBef>
            </a:pPr>
            <a:r>
              <a:rPr lang="en-GB" sz="1800"/>
              <a:t>If you questions about this toolkit, please contact: </a:t>
            </a:r>
            <a:r>
              <a:rPr lang="en-GB" sz="1800">
                <a:ea typeface="+mn-lt"/>
                <a:cs typeface="+mn-lt"/>
                <a:hlinkClick r:id="rId4"/>
              </a:rPr>
              <a:t>england.insight-queries@nhs.net</a:t>
            </a:r>
            <a:r>
              <a:rPr lang="en-GB" sz="1800">
                <a:ea typeface="+mn-lt"/>
                <a:cs typeface="+mn-lt"/>
              </a:rPr>
              <a:t> </a:t>
            </a:r>
            <a:endParaRPr lang="en-US" sz="1800">
              <a:cs typeface="Arial"/>
            </a:endParaRPr>
          </a:p>
          <a:p>
            <a:endParaRPr lang="en-GB" sz="4800" b="1"/>
          </a:p>
          <a:p>
            <a:endParaRPr lang="en-GB" sz="4800" b="1"/>
          </a:p>
        </p:txBody>
      </p:sp>
    </p:spTree>
    <p:extLst>
      <p:ext uri="{BB962C8B-B14F-4D97-AF65-F5344CB8AC3E}">
        <p14:creationId xmlns:p14="http://schemas.microsoft.com/office/powerpoint/2010/main" val="42937858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292150"/>
            <a:ext cx="11404154" cy="865186"/>
          </a:xfrm>
        </p:spPr>
        <p:txBody>
          <a:bodyPr/>
          <a:lstStyle/>
          <a:p>
            <a:r>
              <a:rPr lang="en-GB" spc="-40"/>
              <a:t>About this toolkit</a:t>
            </a:r>
          </a:p>
        </p:txBody>
      </p:sp>
      <p:sp>
        <p:nvSpPr>
          <p:cNvPr id="2" name="TextBox 6">
            <a:extLst>
              <a:ext uri="{FF2B5EF4-FFF2-40B4-BE49-F238E27FC236}">
                <a16:creationId xmlns:a16="http://schemas.microsoft.com/office/drawing/2014/main" id="{53789FC8-BD55-63AF-CC7E-B9CD8447A55A}"/>
              </a:ext>
            </a:extLst>
          </p:cNvPr>
          <p:cNvSpPr txBox="1"/>
          <p:nvPr/>
        </p:nvSpPr>
        <p:spPr>
          <a:xfrm>
            <a:off x="393923" y="1070072"/>
            <a:ext cx="11264677" cy="501675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Arial"/>
                <a:cs typeface="Arial"/>
              </a:rPr>
              <a:t>What is this toolkit?</a:t>
            </a:r>
          </a:p>
          <a:p>
            <a:pPr marL="285750" indent="-285750">
              <a:buFont typeface="Arial" panose="020B0604020202020204" pitchFamily="34" charset="0"/>
              <a:buChar char="•"/>
            </a:pPr>
            <a:r>
              <a:rPr lang="en-GB" sz="1600"/>
              <a:t>This communications toolkit is designed to help you raise awareness of the survey and encourage those who are invited to take part to respond. It provides a range of assets you can use to help spread the word about the survey and encourage participation.</a:t>
            </a:r>
          </a:p>
          <a:p>
            <a:pPr marL="285750" indent="-285750">
              <a:buFont typeface="Arial" panose="020B0604020202020204" pitchFamily="34" charset="0"/>
              <a:buChar char="•"/>
            </a:pPr>
            <a:r>
              <a:rPr lang="en-US" sz="1600" b="0">
                <a:latin typeface="Arial"/>
                <a:cs typeface="Arial"/>
              </a:rPr>
              <a:t>This toolkit is designed to help with the communication and promotion of the 2024 Under 16 Cancer Patient Experience Survey (U16 CPES) during the fieldwork period (April to June 2025). </a:t>
            </a:r>
          </a:p>
          <a:p>
            <a:pPr marL="285750" indent="-285750">
              <a:buFont typeface="Arial" panose="020B0604020202020204" pitchFamily="34" charset="0"/>
              <a:buChar char="•"/>
            </a:pPr>
            <a:r>
              <a:rPr lang="en-US" sz="1600" b="0">
                <a:latin typeface="Arial"/>
                <a:cs typeface="Arial"/>
              </a:rPr>
              <a:t>All communication materials are available to download at </a:t>
            </a:r>
            <a:r>
              <a:rPr lang="en-GB" sz="1600">
                <a:hlinkClick r:id="rId3"/>
              </a:rPr>
              <a:t>Survey support materials | U16 Cancer Survey</a:t>
            </a:r>
            <a:r>
              <a:rPr lang="en-GB" sz="1600" b="0"/>
              <a:t>. </a:t>
            </a:r>
          </a:p>
          <a:p>
            <a:endParaRPr lang="en-GB" sz="1600" b="0"/>
          </a:p>
          <a:p>
            <a:r>
              <a:rPr lang="en-US" sz="1600" b="1">
                <a:latin typeface="Arial"/>
                <a:cs typeface="Arial"/>
              </a:rPr>
              <a:t>Why is it important to promote the survey?</a:t>
            </a:r>
          </a:p>
          <a:p>
            <a:pPr marL="285750" indent="-285750">
              <a:buFont typeface="Arial" panose="020B0604020202020204" pitchFamily="34" charset="0"/>
              <a:buChar char="•"/>
            </a:pPr>
            <a:r>
              <a:rPr lang="en-GB" sz="1600" b="0">
                <a:latin typeface="Arial"/>
                <a:ea typeface="MS Mincho"/>
                <a:cs typeface="Arial"/>
              </a:rPr>
              <a:t>Patients who will be</a:t>
            </a:r>
            <a:r>
              <a:rPr lang="en-GB" sz="1600">
                <a:latin typeface="Arial"/>
                <a:ea typeface="MS Mincho"/>
                <a:cs typeface="Arial"/>
              </a:rPr>
              <a:t> invited to take part in the 2024 survey are c</a:t>
            </a:r>
            <a:r>
              <a:rPr lang="en-GB" sz="1600"/>
              <a:t>hildren under 16 who received NHS cancer care in England during 2024 and their parents or carers.</a:t>
            </a:r>
          </a:p>
          <a:p>
            <a:pPr marL="285750" indent="-285750">
              <a:buFont typeface="Arial" panose="020B0604020202020204" pitchFamily="34" charset="0"/>
              <a:buChar char="•"/>
            </a:pPr>
            <a:r>
              <a:rPr lang="en-GB" sz="1600">
                <a:latin typeface="Arial"/>
                <a:ea typeface="MS Mincho"/>
                <a:cs typeface="Arial"/>
              </a:rPr>
              <a:t>The survey is sent out to eligible patients around 11 April, with reminders sent in May, and the survey closes on 27 June. Therefore the months of April, May and June 2025 are a key opportunity to promote the survey to patients.</a:t>
            </a:r>
          </a:p>
          <a:p>
            <a:pPr marL="285750" indent="-285750">
              <a:buFont typeface="Arial" panose="020B0604020202020204" pitchFamily="34" charset="0"/>
              <a:buChar char="•"/>
            </a:pPr>
            <a:r>
              <a:rPr lang="en-GB" sz="1600"/>
              <a:t>There was a substantial reduction in response rate to the survey since the survey was first run in 2020, therefore we strongly encourage you to use this toolkit to raise awareness of the survey to help maximise response rates.</a:t>
            </a:r>
            <a:endParaRPr lang="en-GB" sz="1600">
              <a:latin typeface="Arial"/>
              <a:ea typeface="MS Mincho"/>
              <a:cs typeface="Arial"/>
            </a:endParaRPr>
          </a:p>
          <a:p>
            <a:pPr marL="285750" indent="-285750">
              <a:buFont typeface="Arial" panose="020B0604020202020204" pitchFamily="34" charset="0"/>
              <a:buChar char="•"/>
            </a:pPr>
            <a:r>
              <a:rPr lang="en-GB" sz="1600">
                <a:latin typeface="Arial"/>
                <a:ea typeface="MS Mincho"/>
                <a:cs typeface="Arial"/>
              </a:rPr>
              <a:t>Additional promotion of the survey can help encourage people to take part when they have been invited. It is </a:t>
            </a:r>
            <a:r>
              <a:rPr lang="en-GB" sz="1600" b="0">
                <a:effectLst/>
                <a:latin typeface="Arial"/>
                <a:ea typeface="MS Mincho"/>
                <a:cs typeface="Arial"/>
              </a:rPr>
              <a:t>important that as many people as possible respond to the survey so that the results reflect the views of cancer patients.</a:t>
            </a:r>
          </a:p>
          <a:p>
            <a:endParaRPr lang="en-GB" sz="1600"/>
          </a:p>
          <a:p>
            <a:r>
              <a:rPr lang="en-GB" sz="1600"/>
              <a:t>If you have any questions on the information in this document or would like guidance on communications, please contact </a:t>
            </a:r>
            <a:r>
              <a:rPr lang="en-GB" sz="1600">
                <a:hlinkClick r:id="rId4"/>
              </a:rPr>
              <a:t>under16cancersurvey@pickereurope.ac.uk</a:t>
            </a:r>
            <a:r>
              <a:rPr lang="en-GB" sz="1600"/>
              <a:t>.  </a:t>
            </a:r>
            <a:endParaRPr lang="en-GB" sz="1500" b="0">
              <a:solidFill>
                <a:schemeClr val="tx1"/>
              </a:solidFill>
              <a:latin typeface="Arial"/>
              <a:ea typeface="MS Mincho"/>
              <a:cs typeface="Arial"/>
            </a:endParaRPr>
          </a:p>
        </p:txBody>
      </p:sp>
    </p:spTree>
    <p:extLst>
      <p:ext uri="{BB962C8B-B14F-4D97-AF65-F5344CB8AC3E}">
        <p14:creationId xmlns:p14="http://schemas.microsoft.com/office/powerpoint/2010/main" val="2746863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8A040-04EE-4ECA-1E5B-040B438F92A9}"/>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07518264-5265-CC55-49A9-BE7B4DC2B280}"/>
              </a:ext>
            </a:extLst>
          </p:cNvPr>
          <p:cNvSpPr>
            <a:spLocks noGrp="1"/>
          </p:cNvSpPr>
          <p:nvPr>
            <p:ph type="title"/>
          </p:nvPr>
        </p:nvSpPr>
        <p:spPr>
          <a:xfrm>
            <a:off x="432000" y="292150"/>
            <a:ext cx="11404154" cy="865186"/>
          </a:xfrm>
        </p:spPr>
        <p:txBody>
          <a:bodyPr/>
          <a:lstStyle/>
          <a:p>
            <a:r>
              <a:rPr lang="en-GB" spc="-40"/>
              <a:t>How to use this toolkit</a:t>
            </a:r>
          </a:p>
        </p:txBody>
      </p:sp>
      <p:sp>
        <p:nvSpPr>
          <p:cNvPr id="2" name="TextBox 6">
            <a:extLst>
              <a:ext uri="{FF2B5EF4-FFF2-40B4-BE49-F238E27FC236}">
                <a16:creationId xmlns:a16="http://schemas.microsoft.com/office/drawing/2014/main" id="{34A398F3-2C92-A63F-E1C8-C7E6BCC40F93}"/>
              </a:ext>
            </a:extLst>
          </p:cNvPr>
          <p:cNvSpPr txBox="1"/>
          <p:nvPr/>
        </p:nvSpPr>
        <p:spPr>
          <a:xfrm>
            <a:off x="374884" y="1025654"/>
            <a:ext cx="11442231" cy="517064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500" b="1">
                <a:solidFill>
                  <a:schemeClr val="tx1"/>
                </a:solidFill>
                <a:latin typeface="Arial"/>
                <a:ea typeface="MS Mincho"/>
                <a:cs typeface="Arial"/>
              </a:rPr>
              <a:t>Who can I share the toolkit with?</a:t>
            </a:r>
          </a:p>
          <a:p>
            <a:pPr marL="285750" indent="-285750">
              <a:buFont typeface="Arial" panose="020B0604020202020204" pitchFamily="34" charset="0"/>
              <a:buChar char="•"/>
            </a:pPr>
            <a:r>
              <a:rPr lang="en-GB" sz="1500">
                <a:latin typeface="Arial"/>
                <a:ea typeface="MS Mincho"/>
                <a:cs typeface="Arial"/>
              </a:rPr>
              <a:t>This toolkit can be shared with different teams who may be in contact with eligible cancer patients and their parents/carers </a:t>
            </a:r>
            <a:r>
              <a:rPr lang="en-US" sz="1500">
                <a:latin typeface="Arial"/>
                <a:ea typeface="MS Mincho"/>
                <a:cs typeface="Arial"/>
              </a:rPr>
              <a:t>during the fieldwork period (April to June 2025). </a:t>
            </a:r>
            <a:r>
              <a:rPr lang="en-GB" sz="1500">
                <a:latin typeface="Arial"/>
                <a:ea typeface="MS Mincho"/>
                <a:cs typeface="Arial"/>
              </a:rPr>
              <a:t>If you work in a trust, you could get in touch with your engagement/comms teams or Operational Delivery Networks (ODNs) to see how they can support with promoting the survey. Please also consider sharing this toolkit or messaging within the toolkit with your colleagues in patient facing roles. </a:t>
            </a:r>
            <a:r>
              <a:rPr lang="en-US" sz="1500">
                <a:latin typeface="Arial"/>
                <a:ea typeface="MS Mincho"/>
                <a:cs typeface="Arial"/>
              </a:rPr>
              <a:t>For example:</a:t>
            </a:r>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a:latin typeface="Arial"/>
              <a:ea typeface="MS Mincho"/>
              <a:cs typeface="Arial"/>
            </a:endParaRPr>
          </a:p>
          <a:p>
            <a:endParaRPr lang="en-GB" sz="1500" b="1">
              <a:effectLst/>
              <a:latin typeface="Arial"/>
              <a:ea typeface="MS Mincho"/>
              <a:cs typeface="Arial"/>
            </a:endParaRPr>
          </a:p>
          <a:p>
            <a:endParaRPr lang="en-GB" sz="1500" b="1">
              <a:latin typeface="Arial"/>
              <a:ea typeface="MS Mincho"/>
              <a:cs typeface="Arial"/>
            </a:endParaRPr>
          </a:p>
          <a:p>
            <a:r>
              <a:rPr lang="en-GB" sz="1500" b="1">
                <a:effectLst/>
                <a:latin typeface="Arial"/>
                <a:ea typeface="MS Mincho"/>
                <a:cs typeface="Arial"/>
              </a:rPr>
              <a:t>How should the toolkit be used?</a:t>
            </a:r>
          </a:p>
          <a:p>
            <a:pPr marL="285750" indent="-285750">
              <a:buFont typeface="Arial" panose="020B0604020202020204" pitchFamily="34" charset="0"/>
              <a:buChar char="•"/>
            </a:pPr>
            <a:r>
              <a:rPr lang="en-GB" sz="1500" b="0">
                <a:latin typeface="Arial"/>
                <a:ea typeface="MS Mincho"/>
                <a:cs typeface="Arial"/>
              </a:rPr>
              <a:t>To </a:t>
            </a:r>
            <a:r>
              <a:rPr lang="en-GB" sz="1500">
                <a:latin typeface="Arial"/>
                <a:ea typeface="MS Mincho"/>
                <a:cs typeface="Arial"/>
              </a:rPr>
              <a:t>reach the audience of cancer patients, it is likely that most communication will be carried out by Principal Treatment Centres who provided treatment to eligible patients in 2024. </a:t>
            </a:r>
          </a:p>
          <a:p>
            <a:pPr marL="285750" indent="-285750">
              <a:buFont typeface="Arial" panose="020B0604020202020204" pitchFamily="34" charset="0"/>
              <a:buChar char="•"/>
            </a:pPr>
            <a:r>
              <a:rPr lang="en-GB" sz="1500">
                <a:latin typeface="Arial"/>
                <a:ea typeface="MS Mincho"/>
                <a:cs typeface="Arial"/>
              </a:rPr>
              <a:t>Please consider different touchpoints with patients, for example if you share communications with patients via an app, face-to-face or letters, there are different resources in this toolkit that can be used and adapted for these purposes. The materials can be used online or printed (in colour or greyscale).</a:t>
            </a:r>
          </a:p>
          <a:p>
            <a:pPr marL="285750" indent="-285750">
              <a:buFont typeface="Arial" panose="020B0604020202020204" pitchFamily="34" charset="0"/>
              <a:buChar char="•"/>
            </a:pPr>
            <a:r>
              <a:rPr lang="en-US" sz="1500" b="0">
                <a:latin typeface="Arial"/>
                <a:cs typeface="Arial"/>
              </a:rPr>
              <a:t>This toolkit is a guide </a:t>
            </a:r>
            <a:r>
              <a:rPr lang="en-US" sz="1500" b="0">
                <a:solidFill>
                  <a:schemeClr val="tx1"/>
                </a:solidFill>
                <a:latin typeface="Arial"/>
                <a:cs typeface="Arial"/>
              </a:rPr>
              <a:t>and it's understood that you will adapt the content as needed to best communicate with different audiences. Please ensure you do not change the core messaging.</a:t>
            </a:r>
            <a:endParaRPr lang="en-GB" sz="1500" b="0">
              <a:latin typeface="Arial"/>
              <a:ea typeface="MS Mincho"/>
              <a:cs typeface="Arial"/>
            </a:endParaRPr>
          </a:p>
          <a:p>
            <a:endParaRPr lang="en-GB" sz="1500" b="0">
              <a:solidFill>
                <a:schemeClr val="tx1"/>
              </a:solidFill>
              <a:latin typeface="Arial"/>
              <a:ea typeface="MS Mincho"/>
              <a:cs typeface="Arial"/>
            </a:endParaRPr>
          </a:p>
        </p:txBody>
      </p:sp>
      <p:graphicFrame>
        <p:nvGraphicFramePr>
          <p:cNvPr id="5" name="Diagram 4">
            <a:extLst>
              <a:ext uri="{FF2B5EF4-FFF2-40B4-BE49-F238E27FC236}">
                <a16:creationId xmlns:a16="http://schemas.microsoft.com/office/drawing/2014/main" id="{4A9DEE53-5A4F-3D30-60FD-6B6BCF0B6D87}"/>
              </a:ext>
            </a:extLst>
          </p:cNvPr>
          <p:cNvGraphicFramePr/>
          <p:nvPr>
            <p:extLst>
              <p:ext uri="{D42A27DB-BD31-4B8C-83A1-F6EECF244321}">
                <p14:modId xmlns:p14="http://schemas.microsoft.com/office/powerpoint/2010/main" val="3928790165"/>
              </p:ext>
            </p:extLst>
          </p:nvPr>
        </p:nvGraphicFramePr>
        <p:xfrm>
          <a:off x="590527" y="2402904"/>
          <a:ext cx="11087100" cy="1373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9445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905256" y="2465388"/>
            <a:ext cx="6948488" cy="9636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a:ln>
                  <a:noFill/>
                </a:ln>
                <a:solidFill>
                  <a:schemeClr val="tx1"/>
                </a:solidFill>
                <a:effectLst/>
                <a:uLnTx/>
                <a:uFillTx/>
                <a:latin typeface="+mn-lt"/>
                <a:ea typeface="+mn-ea"/>
                <a:cs typeface="+mn-cs"/>
              </a:rPr>
              <a:t>Communications messaging</a:t>
            </a:r>
          </a:p>
        </p:txBody>
      </p:sp>
    </p:spTree>
    <p:extLst>
      <p:ext uri="{BB962C8B-B14F-4D97-AF65-F5344CB8AC3E}">
        <p14:creationId xmlns:p14="http://schemas.microsoft.com/office/powerpoint/2010/main" val="1007139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4B89E-4153-9339-22A4-4249B5FA4240}"/>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FB769F3A-8992-9CAB-B8E5-238DED21EA6B}"/>
              </a:ext>
            </a:extLst>
          </p:cNvPr>
          <p:cNvSpPr>
            <a:spLocks noGrp="1"/>
          </p:cNvSpPr>
          <p:nvPr>
            <p:ph type="title"/>
          </p:nvPr>
        </p:nvSpPr>
        <p:spPr>
          <a:xfrm>
            <a:off x="432000" y="292150"/>
            <a:ext cx="11404154" cy="865186"/>
          </a:xfrm>
        </p:spPr>
        <p:txBody>
          <a:bodyPr/>
          <a:lstStyle/>
          <a:p>
            <a:r>
              <a:rPr lang="en-GB" spc="-40"/>
              <a:t>About the U16 CPES</a:t>
            </a:r>
          </a:p>
        </p:txBody>
      </p:sp>
      <p:sp>
        <p:nvSpPr>
          <p:cNvPr id="2" name="TextBox 6">
            <a:extLst>
              <a:ext uri="{FF2B5EF4-FFF2-40B4-BE49-F238E27FC236}">
                <a16:creationId xmlns:a16="http://schemas.microsoft.com/office/drawing/2014/main" id="{7923FCEE-56E8-54AA-6FC7-923A6C9A10A3}"/>
              </a:ext>
            </a:extLst>
          </p:cNvPr>
          <p:cNvSpPr txBox="1"/>
          <p:nvPr/>
        </p:nvSpPr>
        <p:spPr>
          <a:xfrm>
            <a:off x="393923" y="1070072"/>
            <a:ext cx="11264677" cy="353943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bg2">
                    <a:lumMod val="25000"/>
                  </a:schemeClr>
                </a:solidFill>
                <a:cs typeface="Arial"/>
              </a:rPr>
              <a:t>This summary can be used to describe the Under 16 Cancer Patient Experience Survey and its purpose.</a:t>
            </a:r>
            <a:endParaRPr lang="en-US" sz="1600" b="1">
              <a:latin typeface="Arial"/>
              <a:cs typeface="Arial"/>
            </a:endParaRPr>
          </a:p>
          <a:p>
            <a:endParaRPr lang="en-US" sz="1600" b="1">
              <a:latin typeface="Arial"/>
              <a:cs typeface="Arial"/>
            </a:endParaRPr>
          </a:p>
          <a:p>
            <a:r>
              <a:rPr lang="en-US" sz="1600" b="1">
                <a:latin typeface="Arial"/>
                <a:cs typeface="Arial"/>
              </a:rPr>
              <a:t>What is the Under 16 Cancer Patient Experience Survey?</a:t>
            </a:r>
          </a:p>
          <a:p>
            <a:r>
              <a:rPr lang="en-GB" sz="1600"/>
              <a:t>In 2020, NHS England launched a national survey to measure the experience of children and young people under the age of 16 in care and treatment for cancer. This survey builds on the success of the National Cancer Patient Experience Survey but recognises that cancer care pathways and care priorities for children often differ to adults, and therefore a unique approach is required to understand their experiences of cancer care and treatment. </a:t>
            </a:r>
          </a:p>
          <a:p>
            <a:endParaRPr lang="en-GB" sz="1600"/>
          </a:p>
          <a:p>
            <a:r>
              <a:rPr lang="en-GB" sz="1600"/>
              <a:t>The results from the survey provides national-level insight into the experiences of children with cancer and will inform how the NHS delivers cancer services going forward. </a:t>
            </a:r>
          </a:p>
          <a:p>
            <a:endParaRPr lang="en-GB" sz="1600"/>
          </a:p>
          <a:p>
            <a:r>
              <a:rPr lang="en-GB" sz="1600"/>
              <a:t>Fieldwork for those who received cancer-related care and treatment in 2024 will commence in April 2025, with the results due for release in autumn 2025. NHS England are working with Picker to deliver this survey. For more information, visit </a:t>
            </a:r>
            <a:r>
              <a:rPr lang="en-GB" sz="1600">
                <a:hlinkClick r:id="rId3"/>
              </a:rPr>
              <a:t>www.under16cancerexperiencesurvey.co.uk</a:t>
            </a:r>
            <a:r>
              <a:rPr lang="en-GB" sz="1600"/>
              <a:t>.</a:t>
            </a:r>
            <a:endParaRPr lang="en-GB" sz="1600">
              <a:cs typeface="Arial" panose="020B0604020202020204" pitchFamily="34" charset="0"/>
            </a:endParaRPr>
          </a:p>
        </p:txBody>
      </p:sp>
    </p:spTree>
    <p:extLst>
      <p:ext uri="{BB962C8B-B14F-4D97-AF65-F5344CB8AC3E}">
        <p14:creationId xmlns:p14="http://schemas.microsoft.com/office/powerpoint/2010/main" val="18092861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3923" y="297835"/>
            <a:ext cx="11404154" cy="865186"/>
          </a:xfrm>
        </p:spPr>
        <p:txBody>
          <a:bodyPr>
            <a:normAutofit/>
          </a:bodyPr>
          <a:lstStyle/>
          <a:p>
            <a:r>
              <a:rPr lang="en-GB" spc="-40"/>
              <a:t>Key messages</a:t>
            </a:r>
          </a:p>
        </p:txBody>
      </p:sp>
      <p:sp>
        <p:nvSpPr>
          <p:cNvPr id="2" name="TextBox 6">
            <a:extLst>
              <a:ext uri="{FF2B5EF4-FFF2-40B4-BE49-F238E27FC236}">
                <a16:creationId xmlns:a16="http://schemas.microsoft.com/office/drawing/2014/main" id="{0432E422-BE4A-4805-AB7B-1D338C50859C}"/>
              </a:ext>
            </a:extLst>
          </p:cNvPr>
          <p:cNvSpPr txBox="1"/>
          <p:nvPr/>
        </p:nvSpPr>
        <p:spPr>
          <a:xfrm>
            <a:off x="393923" y="1183042"/>
            <a:ext cx="10706893" cy="253915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fontAlgn="base">
              <a:spcBef>
                <a:spcPts val="600"/>
              </a:spcBef>
              <a:buFont typeface="Arial" panose="020B0604020202020204" pitchFamily="34" charset="0"/>
              <a:buChar char="•"/>
            </a:pPr>
            <a:r>
              <a:rPr lang="en-GB" sz="1600"/>
              <a:t>The Under 16 Cancer Patient Experience Survey (U16 CPES) measures the experiences of NHS tumour and cancer care in children across England. </a:t>
            </a:r>
          </a:p>
          <a:p>
            <a:pPr marL="285750" indent="-285750" fontAlgn="base">
              <a:spcBef>
                <a:spcPts val="600"/>
              </a:spcBef>
              <a:buFont typeface="Arial" panose="020B0604020202020204" pitchFamily="34" charset="0"/>
              <a:buChar char="•"/>
            </a:pPr>
            <a:r>
              <a:rPr lang="en-GB" sz="1600"/>
              <a:t>The Under 16 Cancer Patient Experience Survey informs how the NHS delivers cancer services with the aim to improve the outcomes for children and young people affected by cancer. </a:t>
            </a:r>
          </a:p>
          <a:p>
            <a:pPr marL="285750" indent="-285750" fontAlgn="base">
              <a:spcBef>
                <a:spcPts val="600"/>
              </a:spcBef>
              <a:buFont typeface="Arial" panose="020B0604020202020204" pitchFamily="34" charset="0"/>
              <a:buChar char="•"/>
            </a:pPr>
            <a:r>
              <a:rPr lang="en-GB" sz="1600"/>
              <a:t>Those working within cancer services will use the results to assess performance both locally and nationally, to help identify priority areas for improving the experience of children’s cancer services. </a:t>
            </a:r>
          </a:p>
          <a:p>
            <a:pPr marL="285750" indent="-285750" fontAlgn="base">
              <a:spcBef>
                <a:spcPts val="600"/>
              </a:spcBef>
              <a:buFont typeface="Arial" panose="020B0604020202020204" pitchFamily="34" charset="0"/>
              <a:buChar char="•"/>
            </a:pPr>
            <a:r>
              <a:rPr lang="en-GB" sz="1600"/>
              <a:t>Experience of care for people who use NHS services is extremely important and we understand the need for personalised care and treatment. By contributing to the survey, you will help the NHS to continue to improve services. </a:t>
            </a:r>
            <a:endParaRPr lang="en-GB" sz="1600" b="1">
              <a:latin typeface="Arial"/>
              <a:cs typeface="Arial"/>
            </a:endParaRPr>
          </a:p>
        </p:txBody>
      </p:sp>
    </p:spTree>
    <p:extLst>
      <p:ext uri="{BB962C8B-B14F-4D97-AF65-F5344CB8AC3E}">
        <p14:creationId xmlns:p14="http://schemas.microsoft.com/office/powerpoint/2010/main" val="1906106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394027" y="300525"/>
            <a:ext cx="11404154" cy="865186"/>
          </a:xfrm>
        </p:spPr>
        <p:txBody>
          <a:bodyPr/>
          <a:lstStyle/>
          <a:p>
            <a:r>
              <a:rPr lang="en-GB"/>
              <a:t>Blog / newsletter copy</a:t>
            </a:r>
            <a:endParaRPr lang="en-GB" spc="-40"/>
          </a:p>
        </p:txBody>
      </p:sp>
      <p:sp>
        <p:nvSpPr>
          <p:cNvPr id="2" name="TextBox 1">
            <a:extLst>
              <a:ext uri="{FF2B5EF4-FFF2-40B4-BE49-F238E27FC236}">
                <a16:creationId xmlns:a16="http://schemas.microsoft.com/office/drawing/2014/main" id="{6BB72C5F-6E44-58AF-CEE1-B0C74B90AD57}"/>
              </a:ext>
            </a:extLst>
          </p:cNvPr>
          <p:cNvSpPr txBox="1"/>
          <p:nvPr/>
        </p:nvSpPr>
        <p:spPr>
          <a:xfrm>
            <a:off x="329912" y="2731894"/>
            <a:ext cx="11742344" cy="556563"/>
          </a:xfrm>
          <a:prstGeom prst="rect">
            <a:avLst/>
          </a:prstGeom>
          <a:noFill/>
        </p:spPr>
        <p:txBody>
          <a:bodyPr wrap="square" lIns="91440" tIns="45720" rIns="91440" bIns="45720" rtlCol="0" anchor="t">
            <a:spAutoFit/>
          </a:bodyPr>
          <a:lstStyle/>
          <a:p>
            <a:pPr>
              <a:spcAft>
                <a:spcPts val="500"/>
              </a:spcAft>
            </a:pPr>
            <a:r>
              <a:rPr lang="en-GB" sz="1300" b="1"/>
              <a:t>​</a:t>
            </a:r>
            <a:endParaRPr lang="en-GB" sz="1300"/>
          </a:p>
          <a:p>
            <a:endParaRPr lang="en-GB" sz="1300"/>
          </a:p>
        </p:txBody>
      </p:sp>
      <p:sp>
        <p:nvSpPr>
          <p:cNvPr id="9" name="TextBox 8">
            <a:extLst>
              <a:ext uri="{FF2B5EF4-FFF2-40B4-BE49-F238E27FC236}">
                <a16:creationId xmlns:a16="http://schemas.microsoft.com/office/drawing/2014/main" id="{DDC54A49-593F-4252-7766-8FFCD363E687}"/>
              </a:ext>
            </a:extLst>
          </p:cNvPr>
          <p:cNvSpPr txBox="1"/>
          <p:nvPr/>
        </p:nvSpPr>
        <p:spPr>
          <a:xfrm>
            <a:off x="329912" y="1069900"/>
            <a:ext cx="10418299" cy="3108543"/>
          </a:xfrm>
          <a:prstGeom prst="rect">
            <a:avLst/>
          </a:prstGeom>
          <a:noFill/>
        </p:spPr>
        <p:txBody>
          <a:bodyPr wrap="square" lIns="91440" tIns="45720" rIns="91440" bIns="45720" rtlCol="0" anchor="t">
            <a:spAutoFit/>
          </a:bodyPr>
          <a:lstStyle/>
          <a:p>
            <a:r>
              <a:rPr lang="en-GB" sz="1400" b="1" u="sng"/>
              <a:t>Short version</a:t>
            </a:r>
          </a:p>
          <a:p>
            <a:endParaRPr lang="en-GB" sz="1400"/>
          </a:p>
          <a:p>
            <a:r>
              <a:rPr lang="en-GB" sz="1400"/>
              <a:t>A diagnosis of childhood cancer understandably has a devastating impact on the emotional health and wellbeing of the child and their family, both during and after treatment. </a:t>
            </a:r>
          </a:p>
          <a:p>
            <a:endParaRPr lang="en-GB" sz="1400"/>
          </a:p>
          <a:p>
            <a:r>
              <a:rPr lang="en-GB" sz="1400"/>
              <a:t>It’s so important for us to listen and learn from children and young people to provide them with the best possible care and experience throughout treatment and to reduce the impact it has on them later in life. </a:t>
            </a:r>
          </a:p>
          <a:p>
            <a:endParaRPr lang="en-GB" sz="1400"/>
          </a:p>
          <a:p>
            <a:r>
              <a:rPr lang="en-GB" sz="1400"/>
              <a:t>The Under 16 Cancer Patient Experience Survey informs how the NHS delivers cancer services with the aim to improve the outcomes for children and young people affected by cancer. The NHS really wants to hear from children and young people, and their families, about their experiences so that we can continue to improve the care and services the NHS delivers. If you receive an invitation in the post, please complete the survey. </a:t>
            </a:r>
          </a:p>
          <a:p>
            <a:endParaRPr lang="en-GB" sz="1400"/>
          </a:p>
          <a:p>
            <a:r>
              <a:rPr lang="en-GB" sz="1400"/>
              <a:t>For more information visit </a:t>
            </a:r>
            <a:r>
              <a:rPr lang="en-GB" sz="1400">
                <a:hlinkClick r:id="rId3"/>
              </a:rPr>
              <a:t>www.under16cancerexperiencesurvey.co.uk</a:t>
            </a:r>
            <a:r>
              <a:rPr lang="en-GB" sz="1400"/>
              <a:t>.   </a:t>
            </a:r>
          </a:p>
        </p:txBody>
      </p:sp>
    </p:spTree>
    <p:extLst>
      <p:ext uri="{BB962C8B-B14F-4D97-AF65-F5344CB8AC3E}">
        <p14:creationId xmlns:p14="http://schemas.microsoft.com/office/powerpoint/2010/main" val="28965635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C9840-9E20-0C2E-8939-D487DF7D8CB7}"/>
            </a:ext>
          </a:extLst>
        </p:cNvPr>
        <p:cNvGrpSpPr/>
        <p:nvPr/>
      </p:nvGrpSpPr>
      <p:grpSpPr>
        <a:xfrm>
          <a:off x="0" y="0"/>
          <a:ext cx="0" cy="0"/>
          <a:chOff x="0" y="0"/>
          <a:chExt cx="0" cy="0"/>
        </a:xfrm>
      </p:grpSpPr>
      <p:sp>
        <p:nvSpPr>
          <p:cNvPr id="17" name="Title 4">
            <a:extLst>
              <a:ext uri="{FF2B5EF4-FFF2-40B4-BE49-F238E27FC236}">
                <a16:creationId xmlns:a16="http://schemas.microsoft.com/office/drawing/2014/main" id="{EB978F96-7BF3-445A-2CDB-3921E785510E}"/>
              </a:ext>
            </a:extLst>
          </p:cNvPr>
          <p:cNvSpPr>
            <a:spLocks noGrp="1"/>
          </p:cNvSpPr>
          <p:nvPr>
            <p:ph type="title"/>
          </p:nvPr>
        </p:nvSpPr>
        <p:spPr>
          <a:xfrm>
            <a:off x="394027" y="300525"/>
            <a:ext cx="11404154" cy="865186"/>
          </a:xfrm>
        </p:spPr>
        <p:txBody>
          <a:bodyPr/>
          <a:lstStyle/>
          <a:p>
            <a:r>
              <a:rPr lang="en-GB"/>
              <a:t>Blog / newsletter copy</a:t>
            </a:r>
            <a:endParaRPr lang="en-GB" spc="-40"/>
          </a:p>
        </p:txBody>
      </p:sp>
      <p:sp>
        <p:nvSpPr>
          <p:cNvPr id="2" name="TextBox 1">
            <a:extLst>
              <a:ext uri="{FF2B5EF4-FFF2-40B4-BE49-F238E27FC236}">
                <a16:creationId xmlns:a16="http://schemas.microsoft.com/office/drawing/2014/main" id="{BF0A0457-60A5-4F2D-10A5-C13F26CC272E}"/>
              </a:ext>
            </a:extLst>
          </p:cNvPr>
          <p:cNvSpPr txBox="1"/>
          <p:nvPr/>
        </p:nvSpPr>
        <p:spPr>
          <a:xfrm>
            <a:off x="329912" y="2731894"/>
            <a:ext cx="11742344" cy="556563"/>
          </a:xfrm>
          <a:prstGeom prst="rect">
            <a:avLst/>
          </a:prstGeom>
          <a:noFill/>
        </p:spPr>
        <p:txBody>
          <a:bodyPr wrap="square" lIns="91440" tIns="45720" rIns="91440" bIns="45720" rtlCol="0" anchor="t">
            <a:spAutoFit/>
          </a:bodyPr>
          <a:lstStyle/>
          <a:p>
            <a:pPr>
              <a:spcAft>
                <a:spcPts val="500"/>
              </a:spcAft>
            </a:pPr>
            <a:r>
              <a:rPr lang="en-GB" sz="1300" b="1"/>
              <a:t>​</a:t>
            </a:r>
            <a:endParaRPr lang="en-GB" sz="1300"/>
          </a:p>
          <a:p>
            <a:endParaRPr lang="en-GB" sz="1300"/>
          </a:p>
        </p:txBody>
      </p:sp>
      <p:sp>
        <p:nvSpPr>
          <p:cNvPr id="9" name="TextBox 8">
            <a:extLst>
              <a:ext uri="{FF2B5EF4-FFF2-40B4-BE49-F238E27FC236}">
                <a16:creationId xmlns:a16="http://schemas.microsoft.com/office/drawing/2014/main" id="{13DF5939-CFC2-1360-C2CE-299FBA956499}"/>
              </a:ext>
            </a:extLst>
          </p:cNvPr>
          <p:cNvSpPr txBox="1"/>
          <p:nvPr/>
        </p:nvSpPr>
        <p:spPr>
          <a:xfrm>
            <a:off x="329912" y="1165711"/>
            <a:ext cx="11200672" cy="5032147"/>
          </a:xfrm>
          <a:prstGeom prst="rect">
            <a:avLst/>
          </a:prstGeom>
          <a:noFill/>
        </p:spPr>
        <p:txBody>
          <a:bodyPr wrap="square" lIns="91440" tIns="45720" rIns="91440" bIns="45720" rtlCol="0" anchor="t">
            <a:spAutoFit/>
          </a:bodyPr>
          <a:lstStyle/>
          <a:p>
            <a:r>
              <a:rPr lang="en-GB" sz="1400" b="1" u="sng"/>
              <a:t>Long version</a:t>
            </a:r>
          </a:p>
          <a:p>
            <a:br>
              <a:rPr lang="en-GB" sz="1400"/>
            </a:br>
            <a:r>
              <a:rPr lang="en-GB" sz="1400"/>
              <a:t>A diagnosis of childhood cancer understandably has a devastating impact on the emotional health and wellbeing of the child and their family, both during and after treatment. It’s so important for the NHS to listen and learn from children and young people to provide them with the best possible care and experience throughout treatment and to reduce the impact it has on them later in life. </a:t>
            </a:r>
          </a:p>
          <a:p>
            <a:endParaRPr lang="en-GB" sz="700"/>
          </a:p>
          <a:p>
            <a:r>
              <a:rPr lang="en-GB" sz="1400"/>
              <a:t>We want to hear from children and young people, and their families, about their experiences so that we can continue to improve the care and services the NHS delivers.</a:t>
            </a:r>
          </a:p>
          <a:p>
            <a:endParaRPr lang="en-GB" sz="700"/>
          </a:p>
          <a:p>
            <a:r>
              <a:rPr lang="en-GB" sz="1400"/>
              <a:t>The Under 16 Cancer Patient Experience Survey builds on the work of the National Cancer Patient Experience Survey, understanding that cancer care pathways and care priorities for children and young people often differ to adults. </a:t>
            </a:r>
          </a:p>
          <a:p>
            <a:endParaRPr lang="en-GB" sz="700"/>
          </a:p>
          <a:p>
            <a:r>
              <a:rPr lang="en-GB" sz="1400"/>
              <a:t>The survey has been running since 2020 and the results provide national-level insight into the experiences of children with cancer and informs how the NHS delivers cancer services going forward. Commissioners, providers, and national policymakers use the results to assess performance both locally and nationally, to help identify priority areas for enhancing children’s cancer services. The aim is to improve the outcomes for children and young people affected by cancer.</a:t>
            </a:r>
          </a:p>
          <a:p>
            <a:endParaRPr lang="en-GB" sz="700"/>
          </a:p>
          <a:p>
            <a:r>
              <a:rPr lang="en-GB" sz="1400"/>
              <a:t>The survey is being run for the fourth time across England from April 2025. Children under 16 who received NHS cancer care during 2024 and their parents or carers will be invited to participate. They will be able to complete a paper questionnaire or an online version of the survey on any device.</a:t>
            </a:r>
          </a:p>
          <a:p>
            <a:endParaRPr lang="en-GB" sz="700"/>
          </a:p>
          <a:p>
            <a:r>
              <a:rPr lang="en-GB" sz="1400"/>
              <a:t>Experience of care for people who use our services is extremely important, and the need for personalised care and treatment is well recognised. By contributing to the survey, young people and their parents or carers will help the NHS to continue to improve its services and better support children and young people living with and beyond cancer. If you receive an invitation in the post, please complete the survey. </a:t>
            </a:r>
          </a:p>
          <a:p>
            <a:endParaRPr lang="en-GB" sz="600"/>
          </a:p>
          <a:p>
            <a:r>
              <a:rPr lang="en-GB" sz="1400"/>
              <a:t>For more information on the survey visit </a:t>
            </a:r>
            <a:r>
              <a:rPr lang="en-GB" sz="1400">
                <a:hlinkClick r:id="rId3"/>
              </a:rPr>
              <a:t>www.under16cancerexperiencesurvey.co.uk</a:t>
            </a:r>
            <a:r>
              <a:rPr lang="en-GB" sz="1400"/>
              <a:t> </a:t>
            </a:r>
            <a:endParaRPr lang="en-GB" sz="1400" b="1"/>
          </a:p>
        </p:txBody>
      </p:sp>
    </p:spTree>
    <p:extLst>
      <p:ext uri="{BB962C8B-B14F-4D97-AF65-F5344CB8AC3E}">
        <p14:creationId xmlns:p14="http://schemas.microsoft.com/office/powerpoint/2010/main" val="3346702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heme1">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50B22EF0-7204-4F99-9241-3DD116684E55}" vid="{E3F97060-6E71-4FEA-B7C8-18177C23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EBD37AC52631488AF9B1F13A77879C" ma:contentTypeVersion="14" ma:contentTypeDescription="Create a new document." ma:contentTypeScope="" ma:versionID="868420efbd4a48a1ca7baca54e5d2ee5">
  <xsd:schema xmlns:xsd="http://www.w3.org/2001/XMLSchema" xmlns:xs="http://www.w3.org/2001/XMLSchema" xmlns:p="http://schemas.microsoft.com/office/2006/metadata/properties" xmlns:ns2="453cc5bd-93bd-4fa2-ab4c-1e3a66197cb6" xmlns:ns3="8b158797-9173-4874-9aa0-0599e4fd574d" targetNamespace="http://schemas.microsoft.com/office/2006/metadata/properties" ma:root="true" ma:fieldsID="1b77abfedeb0041130c379e424f0abb6" ns2:_="" ns3:_="">
    <xsd:import namespace="453cc5bd-93bd-4fa2-ab4c-1e3a66197cb6"/>
    <xsd:import namespace="8b158797-9173-4874-9aa0-0599e4fd57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3cc5bd-93bd-4fa2-ab4c-1e3a66197c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481434a-8f59-4e4f-8104-a2c9d003051e}" ma:internalName="TaxCatchAll" ma:showField="CatchAllData" ma:web="453cc5bd-93bd-4fa2-ab4c-1e3a66197c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158797-9173-4874-9aa0-0599e4fd57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f2ccb35-9b24-40d2-ac78-75701ecb79c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b158797-9173-4874-9aa0-0599e4fd574d">
      <Terms xmlns="http://schemas.microsoft.com/office/infopath/2007/PartnerControls"/>
    </lcf76f155ced4ddcb4097134ff3c332f>
    <TaxCatchAll xmlns="453cc5bd-93bd-4fa2-ab4c-1e3a66197cb6" xsi:nil="true"/>
  </documentManagement>
</p:properties>
</file>

<file path=customXml/itemProps1.xml><?xml version="1.0" encoding="utf-8"?>
<ds:datastoreItem xmlns:ds="http://schemas.openxmlformats.org/officeDocument/2006/customXml" ds:itemID="{52478180-3B47-4296-962C-37CF756E1686}"/>
</file>

<file path=customXml/itemProps2.xml><?xml version="1.0" encoding="utf-8"?>
<ds:datastoreItem xmlns:ds="http://schemas.openxmlformats.org/officeDocument/2006/customXml" ds:itemID="{A1FC7B67-A179-4724-B27A-69E1C74DC2FB}"/>
</file>

<file path=customXml/itemProps3.xml><?xml version="1.0" encoding="utf-8"?>
<ds:datastoreItem xmlns:ds="http://schemas.openxmlformats.org/officeDocument/2006/customXml" ds:itemID="{328C5653-2021-4868-B0C2-FC4E932C0F0A}"/>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Theme1</Template>
  <Application>Microsoft Office PowerPoint</Application>
  <PresentationFormat>Widescreen</PresentationFormat>
  <Slides>27</Slides>
  <Notes>25</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Theme1</vt:lpstr>
      <vt:lpstr>Under 16 Cancer Patient Experience Survey</vt:lpstr>
      <vt:lpstr>Contents</vt:lpstr>
      <vt:lpstr>About this toolkit</vt:lpstr>
      <vt:lpstr>How to use this toolkit</vt:lpstr>
      <vt:lpstr>Communications messaging</vt:lpstr>
      <vt:lpstr>About the U16 CPES</vt:lpstr>
      <vt:lpstr>Key messages</vt:lpstr>
      <vt:lpstr>Blog / newsletter copy</vt:lpstr>
      <vt:lpstr>Blog / newsletter copy</vt:lpstr>
      <vt:lpstr>Easy read messaging</vt:lpstr>
      <vt:lpstr>Internal comms</vt:lpstr>
      <vt:lpstr>Script when talking to patients</vt:lpstr>
      <vt:lpstr>Social media copy</vt:lpstr>
      <vt:lpstr>Bluesky / X (formerly Twitter)</vt:lpstr>
      <vt:lpstr>Facebook</vt:lpstr>
      <vt:lpstr>Instagram</vt:lpstr>
      <vt:lpstr>LinkedIn</vt:lpstr>
      <vt:lpstr>Communications assets</vt:lpstr>
      <vt:lpstr>Social media cards</vt:lpstr>
      <vt:lpstr>Posters</vt:lpstr>
      <vt:lpstr>Leaflets for children/young people</vt:lpstr>
      <vt:lpstr>Improvement work posters</vt:lpstr>
      <vt:lpstr>Banner / letter footer</vt:lpstr>
      <vt:lpstr>Latest results</vt:lpstr>
      <vt:lpstr>Promotional video</vt:lpstr>
      <vt:lpstr>Logo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2025-03-13T17:59:21Z</dcterms:created>
  <dcterms:modified xsi:type="dcterms:W3CDTF">2025-03-13T17:59:34Z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0x01010025EBD37AC52631488AF9B1F13A77879C</vt:lpwstr>
  </property>
</Properties>
</file>